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2"/>
  </p:notesMasterIdLst>
  <p:handoutMasterIdLst>
    <p:handoutMasterId r:id="rId23"/>
  </p:handoutMasterIdLst>
  <p:sldIdLst>
    <p:sldId id="277" r:id="rId2"/>
    <p:sldId id="268" r:id="rId3"/>
    <p:sldId id="291" r:id="rId4"/>
    <p:sldId id="279" r:id="rId5"/>
    <p:sldId id="292" r:id="rId6"/>
    <p:sldId id="269" r:id="rId7"/>
    <p:sldId id="280" r:id="rId8"/>
    <p:sldId id="270" r:id="rId9"/>
    <p:sldId id="281" r:id="rId10"/>
    <p:sldId id="282" r:id="rId11"/>
    <p:sldId id="283" r:id="rId12"/>
    <p:sldId id="284" r:id="rId13"/>
    <p:sldId id="286" r:id="rId14"/>
    <p:sldId id="287" r:id="rId15"/>
    <p:sldId id="288" r:id="rId16"/>
    <p:sldId id="289" r:id="rId17"/>
    <p:sldId id="295" r:id="rId18"/>
    <p:sldId id="290" r:id="rId19"/>
    <p:sldId id="293" r:id="rId20"/>
    <p:sldId id="29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91"/>
            <p14:sldId id="279"/>
            <p14:sldId id="292"/>
            <p14:sldId id="269"/>
            <p14:sldId id="280"/>
            <p14:sldId id="270"/>
            <p14:sldId id="281"/>
            <p14:sldId id="282"/>
            <p14:sldId id="283"/>
            <p14:sldId id="284"/>
            <p14:sldId id="286"/>
            <p14:sldId id="287"/>
            <p14:sldId id="288"/>
            <p14:sldId id="289"/>
            <p14:sldId id="295"/>
            <p14:sldId id="290"/>
            <p14:sldId id="293"/>
            <p14:sldId id="294"/>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1" autoAdjust="0"/>
    <p:restoredTop sz="96400" autoAdjust="0"/>
  </p:normalViewPr>
  <p:slideViewPr>
    <p:cSldViewPr snapToGrid="0">
      <p:cViewPr>
        <p:scale>
          <a:sx n="90" d="100"/>
          <a:sy n="90" d="100"/>
        </p:scale>
        <p:origin x="1133" y="-125"/>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2022-11-09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2022-11-09</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November 9, 2022</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November 9,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November 9,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November 9,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November 9, 2022</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November 9, 2022</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November 9,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November 9, 2022</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November 9, 2022</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November 9, 2022</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November 9, 2022</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November 9,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November 9, 2022</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transition spd="slow">
    <p:push dir="u"/>
  </p:transition>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051" y="396621"/>
            <a:ext cx="3595839" cy="3032379"/>
          </a:xfrm>
        </p:spPr>
        <p:txBody>
          <a:bodyPr/>
          <a:lstStyle/>
          <a:p>
            <a:pPr>
              <a:lnSpc>
                <a:spcPct val="100000"/>
              </a:lnSpc>
            </a:pPr>
            <a:r>
              <a:rPr lang="en-US" sz="2000" dirty="0"/>
              <a:t>CIND820 - Big Data Analytics Project </a:t>
            </a:r>
            <a:br>
              <a:rPr lang="en-US" sz="2000" dirty="0"/>
            </a:br>
            <a:br>
              <a:rPr lang="en-US" sz="2000" dirty="0"/>
            </a:br>
            <a:r>
              <a:rPr lang="en-US" sz="2400" dirty="0"/>
              <a:t>Machine Learning Algorithms to Predict Income Level: A Comparative Study </a:t>
            </a:r>
          </a:p>
        </p:txBody>
      </p:sp>
      <p:sp>
        <p:nvSpPr>
          <p:cNvPr id="3" name="Subtitle 2"/>
          <p:cNvSpPr>
            <a:spLocks noGrp="1"/>
          </p:cNvSpPr>
          <p:nvPr>
            <p:ph type="subTitle" idx="1"/>
          </p:nvPr>
        </p:nvSpPr>
        <p:spPr>
          <a:xfrm>
            <a:off x="334940" y="3251720"/>
            <a:ext cx="3348060" cy="1232350"/>
          </a:xfrm>
        </p:spPr>
        <p:txBody>
          <a:bodyPr/>
          <a:lstStyle/>
          <a:p>
            <a:r>
              <a:rPr lang="en-CA" sz="2000" dirty="0"/>
              <a:t>Syeda Sunjida Aleya 500467980 </a:t>
            </a:r>
          </a:p>
          <a:p>
            <a:endParaRPr lang="en-CA" sz="2000" dirty="0"/>
          </a:p>
          <a:p>
            <a:r>
              <a:rPr lang="en-CA" sz="2000" dirty="0"/>
              <a:t>Supervisor: Dr. Tamer Abdou </a:t>
            </a:r>
            <a:endParaRPr lang="en-US" sz="2000" dirty="0"/>
          </a:p>
        </p:txBody>
      </p:sp>
    </p:spTree>
    <p:extLst>
      <p:ext uri="{BB962C8B-B14F-4D97-AF65-F5344CB8AC3E}">
        <p14:creationId xmlns:p14="http://schemas.microsoft.com/office/powerpoint/2010/main" val="769146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500291-F508-9DC7-EB20-E526F506F096}"/>
              </a:ext>
            </a:extLst>
          </p:cNvPr>
          <p:cNvSpPr>
            <a:spLocks noGrp="1"/>
          </p:cNvSpPr>
          <p:nvPr>
            <p:ph idx="1"/>
          </p:nvPr>
        </p:nvSpPr>
        <p:spPr>
          <a:xfrm>
            <a:off x="358398" y="1034458"/>
            <a:ext cx="8444818" cy="4789084"/>
          </a:xfrm>
        </p:spPr>
        <p:txBody>
          <a:bodyPr>
            <a:normAutofit/>
          </a:bodyPr>
          <a:lstStyle/>
          <a:p>
            <a:r>
              <a:rPr lang="en-CA" dirty="0"/>
              <a:t>Filter method - Low Variance Filter (LVF)</a:t>
            </a:r>
          </a:p>
          <a:p>
            <a:pPr marL="0" indent="0">
              <a:buNone/>
            </a:pPr>
            <a:r>
              <a:rPr lang="en-CA" dirty="0"/>
              <a:t>	</a:t>
            </a:r>
            <a:r>
              <a:rPr lang="en-CA" sz="2100" dirty="0"/>
              <a:t>Threshold &gt;= 0.0001, </a:t>
            </a:r>
            <a:r>
              <a:rPr lang="en-US" sz="2100" dirty="0"/>
              <a:t>19 attributes for further studies</a:t>
            </a:r>
          </a:p>
          <a:p>
            <a:r>
              <a:rPr lang="en-CA" dirty="0"/>
              <a:t>Filter method - Correlation Coefficients (CC)</a:t>
            </a:r>
          </a:p>
          <a:p>
            <a:pPr marL="0" indent="0">
              <a:buNone/>
            </a:pPr>
            <a:r>
              <a:rPr lang="en-CA" dirty="0"/>
              <a:t>	</a:t>
            </a:r>
            <a:r>
              <a:rPr lang="en-US" sz="2100" dirty="0"/>
              <a:t>Removing highly correlated 16 attributes (ideally &gt;0.75),</a:t>
            </a:r>
          </a:p>
          <a:p>
            <a:pPr marL="0" indent="0">
              <a:buNone/>
            </a:pPr>
            <a:r>
              <a:rPr lang="en-US" sz="2100" dirty="0"/>
              <a:t>	23 attributes left. </a:t>
            </a:r>
          </a:p>
          <a:p>
            <a:r>
              <a:rPr lang="en-CA" dirty="0"/>
              <a:t>Wrapper Method - </a:t>
            </a:r>
            <a:r>
              <a:rPr lang="en-US" dirty="0"/>
              <a:t>Forward Selection (FS)</a:t>
            </a:r>
          </a:p>
          <a:p>
            <a:pPr marL="0" indent="0">
              <a:buNone/>
            </a:pPr>
            <a:r>
              <a:rPr lang="en-US" dirty="0"/>
              <a:t>	</a:t>
            </a:r>
            <a:r>
              <a:rPr lang="en-US" sz="2100" dirty="0"/>
              <a:t>FS selected 29 attributes, but "PRDTRACE" 	&amp; 	"PENATVTY" are dropped because of insignificant 	coefficients. </a:t>
            </a:r>
          </a:p>
          <a:p>
            <a:r>
              <a:rPr lang="en-CA" dirty="0"/>
              <a:t> </a:t>
            </a:r>
            <a:r>
              <a:rPr lang="en-US" dirty="0"/>
              <a:t>Embedded Method - Sequential Forward Selection (SFS)  	</a:t>
            </a:r>
            <a:r>
              <a:rPr lang="en-US" sz="2100" dirty="0"/>
              <a:t>Based on RF Classifier selected 29 attributes. </a:t>
            </a:r>
            <a:endParaRPr lang="en-CA" sz="2100" dirty="0"/>
          </a:p>
          <a:p>
            <a:endParaRPr lang="en-CA" dirty="0"/>
          </a:p>
        </p:txBody>
      </p:sp>
      <p:sp>
        <p:nvSpPr>
          <p:cNvPr id="4" name="Date Placeholder 3">
            <a:extLst>
              <a:ext uri="{FF2B5EF4-FFF2-40B4-BE49-F238E27FC236}">
                <a16:creationId xmlns:a16="http://schemas.microsoft.com/office/drawing/2014/main" id="{35945362-BB74-B6D3-F2C6-6DD13123C9EE}"/>
              </a:ext>
            </a:extLst>
          </p:cNvPr>
          <p:cNvSpPr>
            <a:spLocks noGrp="1"/>
          </p:cNvSpPr>
          <p:nvPr>
            <p:ph type="dt" sz="half" idx="2"/>
          </p:nvPr>
        </p:nvSpPr>
        <p:spPr/>
        <p:txBody>
          <a:bodyPr/>
          <a:lstStyle/>
          <a:p>
            <a:fld id="{321D2AE1-B685-45A1-8C17-19D6BB8C161E}"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445C51B4-9E33-4C25-5AF6-DCC1B0655A16}"/>
              </a:ext>
            </a:extLst>
          </p:cNvPr>
          <p:cNvSpPr>
            <a:spLocks noGrp="1"/>
          </p:cNvSpPr>
          <p:nvPr>
            <p:ph type="sldNum" sz="quarter" idx="4"/>
          </p:nvPr>
        </p:nvSpPr>
        <p:spPr/>
        <p:txBody>
          <a:bodyPr/>
          <a:lstStyle/>
          <a:p>
            <a:fld id="{E1497D35-93D5-5047-9160-8F9C97C9D015}" type="slidenum">
              <a:rPr lang="en-US" smtClean="0"/>
              <a:pPr/>
              <a:t>10</a:t>
            </a:fld>
            <a:endParaRPr lang="en-US" dirty="0"/>
          </a:p>
        </p:txBody>
      </p:sp>
    </p:spTree>
    <p:extLst>
      <p:ext uri="{BB962C8B-B14F-4D97-AF65-F5344CB8AC3E}">
        <p14:creationId xmlns:p14="http://schemas.microsoft.com/office/powerpoint/2010/main" val="3623050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8C3B-A904-F13B-B299-18FDDBF5ECB8}"/>
              </a:ext>
            </a:extLst>
          </p:cNvPr>
          <p:cNvSpPr>
            <a:spLocks noGrp="1"/>
          </p:cNvSpPr>
          <p:nvPr>
            <p:ph type="title"/>
          </p:nvPr>
        </p:nvSpPr>
        <p:spPr>
          <a:xfrm>
            <a:off x="365568" y="392415"/>
            <a:ext cx="8444818" cy="466001"/>
          </a:xfrm>
        </p:spPr>
        <p:txBody>
          <a:bodyPr/>
          <a:lstStyle/>
          <a:p>
            <a:r>
              <a:rPr lang="en-CA" dirty="0"/>
              <a:t>Comparing Feature Selection Methods</a:t>
            </a:r>
          </a:p>
        </p:txBody>
      </p:sp>
      <p:sp>
        <p:nvSpPr>
          <p:cNvPr id="3" name="Content Placeholder 2">
            <a:extLst>
              <a:ext uri="{FF2B5EF4-FFF2-40B4-BE49-F238E27FC236}">
                <a16:creationId xmlns:a16="http://schemas.microsoft.com/office/drawing/2014/main" id="{2954111E-5371-B0DD-25B9-A2D359A5F337}"/>
              </a:ext>
            </a:extLst>
          </p:cNvPr>
          <p:cNvSpPr>
            <a:spLocks noGrp="1" noRot="1" noMove="1" noResize="1" noEditPoints="1" noAdjustHandles="1" noChangeArrowheads="1" noChangeShapeType="1"/>
          </p:cNvSpPr>
          <p:nvPr>
            <p:ph idx="1"/>
          </p:nvPr>
        </p:nvSpPr>
        <p:spPr>
          <a:xfrm>
            <a:off x="349591" y="1006184"/>
            <a:ext cx="8444818" cy="1354461"/>
          </a:xfrm>
        </p:spPr>
        <p:txBody>
          <a:bodyPr>
            <a:normAutofit fontScale="92500" lnSpcReduction="20000"/>
          </a:bodyPr>
          <a:lstStyle/>
          <a:p>
            <a:pPr marL="0" indent="0">
              <a:buNone/>
            </a:pPr>
            <a:r>
              <a:rPr lang="en-CA" sz="2700" dirty="0"/>
              <a:t>Effectiveness: </a:t>
            </a:r>
          </a:p>
          <a:p>
            <a:r>
              <a:rPr lang="en-US" sz="2300" dirty="0"/>
              <a:t>The accuracy and MCC for all models are similar for each method, except filter method based on removing highly correlated attributes (for both T/T split and RepeatedKfold CV). </a:t>
            </a:r>
          </a:p>
          <a:p>
            <a:pPr marL="0" indent="0">
              <a:buNone/>
            </a:pPr>
            <a:endParaRPr lang="en-CA" dirty="0"/>
          </a:p>
        </p:txBody>
      </p:sp>
      <p:sp>
        <p:nvSpPr>
          <p:cNvPr id="4" name="Date Placeholder 3">
            <a:extLst>
              <a:ext uri="{FF2B5EF4-FFF2-40B4-BE49-F238E27FC236}">
                <a16:creationId xmlns:a16="http://schemas.microsoft.com/office/drawing/2014/main" id="{8C8ADF9F-994A-96F2-BCAF-20F4080D1A80}"/>
              </a:ext>
            </a:extLst>
          </p:cNvPr>
          <p:cNvSpPr>
            <a:spLocks noGrp="1"/>
          </p:cNvSpPr>
          <p:nvPr>
            <p:ph type="dt" sz="half" idx="2"/>
          </p:nvPr>
        </p:nvSpPr>
        <p:spPr/>
        <p:txBody>
          <a:bodyPr/>
          <a:lstStyle/>
          <a:p>
            <a:fld id="{321D2AE1-B685-45A1-8C17-19D6BB8C161E}"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FF2EC99F-B81F-69EF-5C05-63C3ADCF78FA}"/>
              </a:ext>
            </a:extLst>
          </p:cNvPr>
          <p:cNvSpPr>
            <a:spLocks noGrp="1"/>
          </p:cNvSpPr>
          <p:nvPr>
            <p:ph type="sldNum" sz="quarter" idx="4"/>
          </p:nvPr>
        </p:nvSpPr>
        <p:spPr/>
        <p:txBody>
          <a:bodyPr/>
          <a:lstStyle/>
          <a:p>
            <a:fld id="{E1497D35-93D5-5047-9160-8F9C97C9D015}" type="slidenum">
              <a:rPr lang="en-US" smtClean="0"/>
              <a:pPr/>
              <a:t>11</a:t>
            </a:fld>
            <a:endParaRPr lang="en-US" dirty="0"/>
          </a:p>
        </p:txBody>
      </p:sp>
      <p:pic>
        <p:nvPicPr>
          <p:cNvPr id="7" name="Picture 6" descr="Chart, bar chart&#10;&#10;Description automatically generated">
            <a:extLst>
              <a:ext uri="{FF2B5EF4-FFF2-40B4-BE49-F238E27FC236}">
                <a16:creationId xmlns:a16="http://schemas.microsoft.com/office/drawing/2014/main" id="{0B8AC26F-DA5E-7CF4-C114-F5843465E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679" y="2593944"/>
            <a:ext cx="4888447" cy="3162574"/>
          </a:xfrm>
          <a:prstGeom prst="rect">
            <a:avLst/>
          </a:prstGeom>
        </p:spPr>
      </p:pic>
      <p:sp>
        <p:nvSpPr>
          <p:cNvPr id="8" name="TextBox 7">
            <a:extLst>
              <a:ext uri="{FF2B5EF4-FFF2-40B4-BE49-F238E27FC236}">
                <a16:creationId xmlns:a16="http://schemas.microsoft.com/office/drawing/2014/main" id="{124E2F7F-FE2C-1135-34F1-9FCB5A3BF6DD}"/>
              </a:ext>
            </a:extLst>
          </p:cNvPr>
          <p:cNvSpPr txBox="1"/>
          <p:nvPr/>
        </p:nvSpPr>
        <p:spPr>
          <a:xfrm>
            <a:off x="447869" y="2196131"/>
            <a:ext cx="3107093" cy="3385542"/>
          </a:xfrm>
          <a:prstGeom prst="rect">
            <a:avLst/>
          </a:prstGeom>
          <a:noFill/>
        </p:spPr>
        <p:txBody>
          <a:bodyPr wrap="square" rtlCol="0">
            <a:spAutoFit/>
          </a:bodyPr>
          <a:lstStyle/>
          <a:p>
            <a:pPr marL="342900" indent="-342900">
              <a:buFont typeface="Arial" panose="020B0604020202020204" pitchFamily="34" charset="0"/>
              <a:buChar char="•"/>
            </a:pPr>
            <a:r>
              <a:rPr lang="en-US" sz="2100" dirty="0"/>
              <a:t>All the models  performing poor on this subset implies that, the highly correlated attributes most likely providing some independent information that our models can use for training.</a:t>
            </a:r>
            <a:r>
              <a:rPr lang="en-US" sz="2500" dirty="0"/>
              <a:t> </a:t>
            </a:r>
          </a:p>
        </p:txBody>
      </p:sp>
    </p:spTree>
    <p:extLst>
      <p:ext uri="{BB962C8B-B14F-4D97-AF65-F5344CB8AC3E}">
        <p14:creationId xmlns:p14="http://schemas.microsoft.com/office/powerpoint/2010/main" val="297907780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6F5DEA-1C83-0BEC-8527-2491C4A0314F}"/>
              </a:ext>
            </a:extLst>
          </p:cNvPr>
          <p:cNvSpPr>
            <a:spLocks noGrp="1"/>
          </p:cNvSpPr>
          <p:nvPr>
            <p:ph idx="1"/>
          </p:nvPr>
        </p:nvSpPr>
        <p:spPr>
          <a:xfrm>
            <a:off x="365568" y="337608"/>
            <a:ext cx="8444818" cy="5347215"/>
          </a:xfrm>
        </p:spPr>
        <p:txBody>
          <a:bodyPr>
            <a:normAutofit/>
          </a:bodyPr>
          <a:lstStyle/>
          <a:p>
            <a:pPr marL="0" indent="0">
              <a:buNone/>
            </a:pPr>
            <a:r>
              <a:rPr lang="en-US" dirty="0"/>
              <a:t>Efficiency: The efficiency measure “Run Time” shows little different picture here. </a:t>
            </a:r>
          </a:p>
          <a:p>
            <a:pPr lvl="1"/>
            <a:r>
              <a:rPr lang="en-US" dirty="0"/>
              <a:t>Naïve Bayes is best on filter method (CC). Same goes for Decision tree and Random Forest.</a:t>
            </a:r>
          </a:p>
          <a:p>
            <a:pPr lvl="1"/>
            <a:r>
              <a:rPr lang="en-US" dirty="0"/>
              <a:t>KNN took longest time on filter method (CC) and worked fastest on the filter method (LVF). </a:t>
            </a:r>
          </a:p>
          <a:p>
            <a:pPr lvl="1"/>
            <a:r>
              <a:rPr lang="en-US" dirty="0"/>
              <a:t>In case of Logistic Regression, fastest on filter method (MVR) and (LVF). </a:t>
            </a:r>
          </a:p>
          <a:p>
            <a:pPr marL="0" indent="0">
              <a:buNone/>
            </a:pPr>
            <a:r>
              <a:rPr lang="en-US" sz="1400" dirty="0"/>
              <a:t>		T/T Split   				   RepeatedKFold</a:t>
            </a:r>
          </a:p>
        </p:txBody>
      </p:sp>
      <p:sp>
        <p:nvSpPr>
          <p:cNvPr id="4" name="Date Placeholder 3">
            <a:extLst>
              <a:ext uri="{FF2B5EF4-FFF2-40B4-BE49-F238E27FC236}">
                <a16:creationId xmlns:a16="http://schemas.microsoft.com/office/drawing/2014/main" id="{1B71661E-8040-9497-B1E0-C4F863C1BA8D}"/>
              </a:ext>
            </a:extLst>
          </p:cNvPr>
          <p:cNvSpPr>
            <a:spLocks noGrp="1"/>
          </p:cNvSpPr>
          <p:nvPr>
            <p:ph type="dt" sz="half" idx="2"/>
          </p:nvPr>
        </p:nvSpPr>
        <p:spPr/>
        <p:txBody>
          <a:bodyPr/>
          <a:lstStyle/>
          <a:p>
            <a:fld id="{321D2AE1-B685-45A1-8C17-19D6BB8C161E}"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54063CCE-DF35-5C37-4E60-1C4FE2991A5F}"/>
              </a:ext>
            </a:extLst>
          </p:cNvPr>
          <p:cNvSpPr>
            <a:spLocks noGrp="1"/>
          </p:cNvSpPr>
          <p:nvPr>
            <p:ph type="sldNum" sz="quarter" idx="4"/>
          </p:nvPr>
        </p:nvSpPr>
        <p:spPr/>
        <p:txBody>
          <a:bodyPr/>
          <a:lstStyle/>
          <a:p>
            <a:fld id="{E1497D35-93D5-5047-9160-8F9C97C9D015}" type="slidenum">
              <a:rPr lang="en-US" smtClean="0"/>
              <a:pPr/>
              <a:t>12</a:t>
            </a:fld>
            <a:endParaRPr lang="en-US" dirty="0"/>
          </a:p>
        </p:txBody>
      </p:sp>
      <p:pic>
        <p:nvPicPr>
          <p:cNvPr id="7" name="Picture 6" descr="Chart, bar chart&#10;&#10;Description automatically generated">
            <a:extLst>
              <a:ext uri="{FF2B5EF4-FFF2-40B4-BE49-F238E27FC236}">
                <a16:creationId xmlns:a16="http://schemas.microsoft.com/office/drawing/2014/main" id="{EB3043D1-67FE-6FA0-B63C-5E0EAC9EC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362" y="3694922"/>
            <a:ext cx="3358422" cy="2334378"/>
          </a:xfrm>
          <a:prstGeom prst="rect">
            <a:avLst/>
          </a:prstGeom>
        </p:spPr>
      </p:pic>
      <p:pic>
        <p:nvPicPr>
          <p:cNvPr id="9" name="Picture 8" descr="Chart, bar chart&#10;&#10;Description automatically generated">
            <a:extLst>
              <a:ext uri="{FF2B5EF4-FFF2-40B4-BE49-F238E27FC236}">
                <a16:creationId xmlns:a16="http://schemas.microsoft.com/office/drawing/2014/main" id="{D7846B06-2AED-D33C-57B1-6FCDCDF5C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065" y="3694922"/>
            <a:ext cx="3753543" cy="2334378"/>
          </a:xfrm>
          <a:prstGeom prst="rect">
            <a:avLst/>
          </a:prstGeom>
        </p:spPr>
      </p:pic>
    </p:spTree>
    <p:extLst>
      <p:ext uri="{BB962C8B-B14F-4D97-AF65-F5344CB8AC3E}">
        <p14:creationId xmlns:p14="http://schemas.microsoft.com/office/powerpoint/2010/main" val="323906185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48894A-F588-4E60-4AD0-3BFAEB9D35E2}"/>
              </a:ext>
            </a:extLst>
          </p:cNvPr>
          <p:cNvSpPr>
            <a:spLocks noGrp="1"/>
          </p:cNvSpPr>
          <p:nvPr>
            <p:ph idx="1"/>
          </p:nvPr>
        </p:nvSpPr>
        <p:spPr>
          <a:xfrm>
            <a:off x="365568" y="886408"/>
            <a:ext cx="8444818" cy="4798415"/>
          </a:xfrm>
        </p:spPr>
        <p:txBody>
          <a:bodyPr/>
          <a:lstStyle/>
          <a:p>
            <a:pPr marL="0" indent="0">
              <a:buNone/>
            </a:pPr>
            <a:r>
              <a:rPr lang="en-US" b="1" dirty="0"/>
              <a:t>Stability: </a:t>
            </a:r>
          </a:p>
          <a:p>
            <a:pPr marL="0" indent="0">
              <a:buNone/>
            </a:pPr>
            <a:endParaRPr lang="en-US" b="1" dirty="0"/>
          </a:p>
          <a:p>
            <a:r>
              <a:rPr lang="en-US" sz="2300" dirty="0"/>
              <a:t>Random Forest worked best on MIG, Wrapper and Embedded (85% and 84%), slightly better on Embedded, MCC (71% and 68%) on T/T split and RKF CV respectively. </a:t>
            </a:r>
          </a:p>
          <a:p>
            <a:endParaRPr lang="en-US" sz="2300" dirty="0"/>
          </a:p>
          <a:p>
            <a:r>
              <a:rPr lang="en-US" sz="2300" dirty="0"/>
              <a:t>On the other hand, Naïve Bayes is best on Filter method (MIG). </a:t>
            </a:r>
          </a:p>
          <a:p>
            <a:endParaRPr lang="en-US" sz="2300" dirty="0"/>
          </a:p>
          <a:p>
            <a:r>
              <a:rPr lang="en-US" sz="2300" dirty="0"/>
              <a:t>DT, KNN, and LR are consistently sable on all the subsets except the one based on filtering highly correlated attributes.</a:t>
            </a:r>
            <a:endParaRPr lang="en-CA" sz="2300" dirty="0"/>
          </a:p>
        </p:txBody>
      </p:sp>
      <p:sp>
        <p:nvSpPr>
          <p:cNvPr id="4" name="Date Placeholder 3">
            <a:extLst>
              <a:ext uri="{FF2B5EF4-FFF2-40B4-BE49-F238E27FC236}">
                <a16:creationId xmlns:a16="http://schemas.microsoft.com/office/drawing/2014/main" id="{14C8231B-CC9F-568F-69DD-8A7B1F32D12D}"/>
              </a:ext>
            </a:extLst>
          </p:cNvPr>
          <p:cNvSpPr>
            <a:spLocks noGrp="1"/>
          </p:cNvSpPr>
          <p:nvPr>
            <p:ph type="dt" sz="half" idx="2"/>
          </p:nvPr>
        </p:nvSpPr>
        <p:spPr/>
        <p:txBody>
          <a:bodyPr/>
          <a:lstStyle/>
          <a:p>
            <a:fld id="{321D2AE1-B685-45A1-8C17-19D6BB8C161E}"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8BAD4005-7430-B404-8991-23C09B156A15}"/>
              </a:ext>
            </a:extLst>
          </p:cNvPr>
          <p:cNvSpPr>
            <a:spLocks noGrp="1"/>
          </p:cNvSpPr>
          <p:nvPr>
            <p:ph type="sldNum" sz="quarter" idx="4"/>
          </p:nvPr>
        </p:nvSpPr>
        <p:spPr/>
        <p:txBody>
          <a:bodyPr/>
          <a:lstStyle/>
          <a:p>
            <a:fld id="{E1497D35-93D5-5047-9160-8F9C97C9D015}" type="slidenum">
              <a:rPr lang="en-US" smtClean="0"/>
              <a:pPr/>
              <a:t>13</a:t>
            </a:fld>
            <a:endParaRPr lang="en-US" dirty="0"/>
          </a:p>
        </p:txBody>
      </p:sp>
    </p:spTree>
    <p:extLst>
      <p:ext uri="{BB962C8B-B14F-4D97-AF65-F5344CB8AC3E}">
        <p14:creationId xmlns:p14="http://schemas.microsoft.com/office/powerpoint/2010/main" val="12261522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17E8-2323-7810-4BFD-632CB022EF5B}"/>
              </a:ext>
            </a:extLst>
          </p:cNvPr>
          <p:cNvSpPr>
            <a:spLocks noGrp="1"/>
          </p:cNvSpPr>
          <p:nvPr>
            <p:ph type="title"/>
          </p:nvPr>
        </p:nvSpPr>
        <p:spPr/>
        <p:txBody>
          <a:bodyPr/>
          <a:lstStyle/>
          <a:p>
            <a:r>
              <a:rPr lang="en-US" dirty="0"/>
              <a:t>Top Features Selection</a:t>
            </a:r>
            <a:endParaRPr lang="en-CA" dirty="0"/>
          </a:p>
        </p:txBody>
      </p:sp>
      <p:sp>
        <p:nvSpPr>
          <p:cNvPr id="3" name="Content Placeholder 2">
            <a:extLst>
              <a:ext uri="{FF2B5EF4-FFF2-40B4-BE49-F238E27FC236}">
                <a16:creationId xmlns:a16="http://schemas.microsoft.com/office/drawing/2014/main" id="{9916499E-6429-1106-427F-85FD31D08F24}"/>
              </a:ext>
            </a:extLst>
          </p:cNvPr>
          <p:cNvSpPr>
            <a:spLocks noGrp="1"/>
          </p:cNvSpPr>
          <p:nvPr>
            <p:ph idx="1"/>
          </p:nvPr>
        </p:nvSpPr>
        <p:spPr/>
        <p:txBody>
          <a:bodyPr>
            <a:normAutofit/>
          </a:bodyPr>
          <a:lstStyle/>
          <a:p>
            <a:r>
              <a:rPr lang="en-US" sz="2300" dirty="0"/>
              <a:t>Top16 attributes are selected to implement the models. </a:t>
            </a:r>
          </a:p>
          <a:p>
            <a:pPr marL="0" indent="0">
              <a:buNone/>
            </a:pPr>
            <a:endParaRPr lang="en-US" sz="2300" dirty="0"/>
          </a:p>
          <a:p>
            <a:r>
              <a:rPr lang="en-US" sz="2300" dirty="0"/>
              <a:t>This selection is based on the Feature Selection methods. </a:t>
            </a:r>
          </a:p>
          <a:p>
            <a:pPr marL="0" indent="0">
              <a:buNone/>
            </a:pPr>
            <a:endParaRPr lang="en-US" sz="2300" dirty="0"/>
          </a:p>
          <a:p>
            <a:r>
              <a:rPr lang="en-US" sz="2300" dirty="0"/>
              <a:t>5 attributes (A_HGA, A_MJOCC, STATETAX_B, HHDFMX, and NOEMP) are selected by all the methods. </a:t>
            </a:r>
          </a:p>
          <a:p>
            <a:pPr marL="0" indent="0">
              <a:buNone/>
            </a:pPr>
            <a:endParaRPr lang="en-US" sz="2300" dirty="0"/>
          </a:p>
          <a:p>
            <a:r>
              <a:rPr lang="en-US" sz="2300" dirty="0"/>
              <a:t>The rest 11 attributes (PEHSPNON, PEMLER, A_SEX, A_AGE, A_MJIND, CAP_VAL, DIV_VAL, STATETAX_A, A_CLSWKR, A_WKSTAT, and WKSWORK) are selected by 5 tests out of 6.</a:t>
            </a:r>
            <a:endParaRPr lang="en-CA" sz="2300" dirty="0"/>
          </a:p>
        </p:txBody>
      </p:sp>
      <p:sp>
        <p:nvSpPr>
          <p:cNvPr id="4" name="Date Placeholder 3">
            <a:extLst>
              <a:ext uri="{FF2B5EF4-FFF2-40B4-BE49-F238E27FC236}">
                <a16:creationId xmlns:a16="http://schemas.microsoft.com/office/drawing/2014/main" id="{65623E42-FBA3-4656-526A-25B93C900A22}"/>
              </a:ext>
            </a:extLst>
          </p:cNvPr>
          <p:cNvSpPr>
            <a:spLocks noGrp="1"/>
          </p:cNvSpPr>
          <p:nvPr>
            <p:ph type="dt" sz="half" idx="2"/>
          </p:nvPr>
        </p:nvSpPr>
        <p:spPr/>
        <p:txBody>
          <a:bodyPr/>
          <a:lstStyle/>
          <a:p>
            <a:fld id="{321D2AE1-B685-45A1-8C17-19D6BB8C161E}"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AB0BF5E5-1773-D13D-7D06-05FB1763C284}"/>
              </a:ext>
            </a:extLst>
          </p:cNvPr>
          <p:cNvSpPr>
            <a:spLocks noGrp="1"/>
          </p:cNvSpPr>
          <p:nvPr>
            <p:ph type="sldNum" sz="quarter" idx="4"/>
          </p:nvPr>
        </p:nvSpPr>
        <p:spPr/>
        <p:txBody>
          <a:bodyPr/>
          <a:lstStyle/>
          <a:p>
            <a:fld id="{E1497D35-93D5-5047-9160-8F9C97C9D015}" type="slidenum">
              <a:rPr lang="en-US" smtClean="0"/>
              <a:pPr/>
              <a:t>14</a:t>
            </a:fld>
            <a:endParaRPr lang="en-US" dirty="0"/>
          </a:p>
        </p:txBody>
      </p:sp>
    </p:spTree>
    <p:extLst>
      <p:ext uri="{BB962C8B-B14F-4D97-AF65-F5344CB8AC3E}">
        <p14:creationId xmlns:p14="http://schemas.microsoft.com/office/powerpoint/2010/main" val="385008333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bar chart&#10;&#10;Description automatically generated">
            <a:extLst>
              <a:ext uri="{FF2B5EF4-FFF2-40B4-BE49-F238E27FC236}">
                <a16:creationId xmlns:a16="http://schemas.microsoft.com/office/drawing/2014/main" id="{39BC7E15-0105-58B6-0E70-CFADABC271B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4962" y="3046575"/>
            <a:ext cx="4152900" cy="2724150"/>
          </a:xfrm>
        </p:spPr>
      </p:pic>
      <p:pic>
        <p:nvPicPr>
          <p:cNvPr id="7" name="Content Placeholder 6" descr="Chart, bar chart&#10;&#10;Description automatically generated">
            <a:extLst>
              <a:ext uri="{FF2B5EF4-FFF2-40B4-BE49-F238E27FC236}">
                <a16:creationId xmlns:a16="http://schemas.microsoft.com/office/drawing/2014/main" id="{F96AB05B-B880-C1A1-6D01-DAE94D08FB04}"/>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tretch/>
        </p:blipFill>
        <p:spPr>
          <a:xfrm>
            <a:off x="4763524" y="3046575"/>
            <a:ext cx="4214813" cy="2724150"/>
          </a:xfrm>
        </p:spPr>
      </p:pic>
      <p:sp>
        <p:nvSpPr>
          <p:cNvPr id="2" name="Title 1">
            <a:extLst>
              <a:ext uri="{FF2B5EF4-FFF2-40B4-BE49-F238E27FC236}">
                <a16:creationId xmlns:a16="http://schemas.microsoft.com/office/drawing/2014/main" id="{2E0CD095-7C41-8C7B-8BC4-AB534AE2B93C}"/>
              </a:ext>
            </a:extLst>
          </p:cNvPr>
          <p:cNvSpPr>
            <a:spLocks noGrp="1"/>
          </p:cNvSpPr>
          <p:nvPr>
            <p:ph type="title"/>
          </p:nvPr>
        </p:nvSpPr>
        <p:spPr>
          <a:xfrm>
            <a:off x="365568" y="383084"/>
            <a:ext cx="8444818" cy="363365"/>
          </a:xfrm>
        </p:spPr>
        <p:txBody>
          <a:bodyPr anchor="t">
            <a:normAutofit fontScale="90000"/>
          </a:bodyPr>
          <a:lstStyle/>
          <a:p>
            <a:r>
              <a:rPr lang="en-US" dirty="0"/>
              <a:t>Comparison of Machine Learning Algorithms</a:t>
            </a:r>
            <a:endParaRPr lang="en-CA" dirty="0"/>
          </a:p>
        </p:txBody>
      </p:sp>
      <p:sp>
        <p:nvSpPr>
          <p:cNvPr id="4" name="Date Placeholder 3">
            <a:extLst>
              <a:ext uri="{FF2B5EF4-FFF2-40B4-BE49-F238E27FC236}">
                <a16:creationId xmlns:a16="http://schemas.microsoft.com/office/drawing/2014/main" id="{ADE44CBE-2B72-3461-630B-758AE449D992}"/>
              </a:ext>
            </a:extLst>
          </p:cNvPr>
          <p:cNvSpPr>
            <a:spLocks noGrp="1"/>
          </p:cNvSpPr>
          <p:nvPr>
            <p:ph type="dt" sz="half" idx="2"/>
          </p:nvPr>
        </p:nvSpPr>
        <p:spPr>
          <a:xfrm>
            <a:off x="6275910" y="6155267"/>
            <a:ext cx="2072216" cy="365125"/>
          </a:xfrm>
        </p:spPr>
        <p:txBody>
          <a:bodyPr anchor="ctr">
            <a:normAutofit/>
          </a:bodyPr>
          <a:lstStyle/>
          <a:p>
            <a:pPr>
              <a:spcAft>
                <a:spcPts val="600"/>
              </a:spcAft>
            </a:pPr>
            <a:fld id="{321D2AE1-B685-45A1-8C17-19D6BB8C161E}" type="datetime4">
              <a:rPr lang="en-US" smtClean="0"/>
              <a:pPr>
                <a:spcAft>
                  <a:spcPts val="600"/>
                </a:spcAft>
              </a:pPr>
              <a:t>November 9, 2022</a:t>
            </a:fld>
            <a:r>
              <a:rPr lang="en-CA"/>
              <a:t>     |</a:t>
            </a:r>
            <a:endParaRPr lang="en-US"/>
          </a:p>
        </p:txBody>
      </p:sp>
      <p:sp>
        <p:nvSpPr>
          <p:cNvPr id="5" name="Slide Number Placeholder 4">
            <a:extLst>
              <a:ext uri="{FF2B5EF4-FFF2-40B4-BE49-F238E27FC236}">
                <a16:creationId xmlns:a16="http://schemas.microsoft.com/office/drawing/2014/main" id="{A1304963-8D48-5F83-6544-4D3CAA514ECE}"/>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1497D35-93D5-5047-9160-8F9C97C9D015}" type="slidenum">
              <a:rPr lang="en-US" smtClean="0"/>
              <a:pPr>
                <a:spcAft>
                  <a:spcPts val="600"/>
                </a:spcAft>
              </a:pPr>
              <a:t>15</a:t>
            </a:fld>
            <a:endParaRPr lang="en-US"/>
          </a:p>
        </p:txBody>
      </p:sp>
      <p:sp>
        <p:nvSpPr>
          <p:cNvPr id="10" name="TextBox 9">
            <a:extLst>
              <a:ext uri="{FF2B5EF4-FFF2-40B4-BE49-F238E27FC236}">
                <a16:creationId xmlns:a16="http://schemas.microsoft.com/office/drawing/2014/main" id="{2D207DCD-1F3E-21BD-20D1-BC70C9E72897}"/>
              </a:ext>
            </a:extLst>
          </p:cNvPr>
          <p:cNvSpPr txBox="1"/>
          <p:nvPr/>
        </p:nvSpPr>
        <p:spPr>
          <a:xfrm flipH="1">
            <a:off x="561997" y="1087275"/>
            <a:ext cx="8241219" cy="1908215"/>
          </a:xfrm>
          <a:prstGeom prst="rect">
            <a:avLst/>
          </a:prstGeom>
          <a:noFill/>
        </p:spPr>
        <p:txBody>
          <a:bodyPr wrap="square" rtlCol="0">
            <a:spAutoFit/>
          </a:bodyPr>
          <a:lstStyle/>
          <a:p>
            <a:r>
              <a:rPr lang="en-US" dirty="0"/>
              <a:t>The Accuracy of Random Forest is the best among all the five classifiers (in both T/T Split and RKF). Same goes for Precision, Recall, F1-score, and Matthew’s correlation coefficient (MCC). The effectiveness of Decision Tree, KNN, and Logistic Regression are also very close to the Random Forest. Only, Naïve Bayes had performed consistently low in all cases.</a:t>
            </a:r>
          </a:p>
          <a:p>
            <a:r>
              <a:rPr lang="en-US" sz="1400" dirty="0"/>
              <a:t>	</a:t>
            </a:r>
          </a:p>
          <a:p>
            <a:r>
              <a:rPr lang="en-US" sz="1400" dirty="0"/>
              <a:t>	             T/T Split 				    RepeatedKFold</a:t>
            </a:r>
            <a:endParaRPr lang="en-CA" sz="1400" dirty="0"/>
          </a:p>
        </p:txBody>
      </p:sp>
    </p:spTree>
    <p:extLst>
      <p:ext uri="{BB962C8B-B14F-4D97-AF65-F5344CB8AC3E}">
        <p14:creationId xmlns:p14="http://schemas.microsoft.com/office/powerpoint/2010/main" val="429403408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D93D02-2BEB-B21E-DBB2-EED751EE91BE}"/>
              </a:ext>
            </a:extLst>
          </p:cNvPr>
          <p:cNvSpPr>
            <a:spLocks noGrp="1"/>
          </p:cNvSpPr>
          <p:nvPr>
            <p:ph idx="1"/>
          </p:nvPr>
        </p:nvSpPr>
        <p:spPr>
          <a:xfrm>
            <a:off x="365568" y="447870"/>
            <a:ext cx="8444818" cy="5236954"/>
          </a:xfrm>
        </p:spPr>
        <p:txBody>
          <a:bodyPr>
            <a:normAutofit fontScale="92500" lnSpcReduction="20000"/>
          </a:bodyPr>
          <a:lstStyle/>
          <a:p>
            <a:r>
              <a:rPr lang="en-US" sz="2300" dirty="0"/>
              <a:t>In terms of efficiency, the run time (measured in seconds) is fastest for Naïve Bayes (in both T/T Split and RKF). In case of Train-Test split, Random Forest took longest time; where as for RepeatedKFolds, Logistic Regression was the most inefficient.</a:t>
            </a:r>
          </a:p>
          <a:p>
            <a:pPr marL="0" indent="0">
              <a:buNone/>
            </a:pPr>
            <a:r>
              <a:rPr lang="en-US" sz="1700" dirty="0"/>
              <a:t>	           </a:t>
            </a:r>
          </a:p>
          <a:p>
            <a:pPr marL="0" indent="0">
              <a:buNone/>
            </a:pPr>
            <a:r>
              <a:rPr lang="en-US" sz="1700" dirty="0"/>
              <a:t>	           T/T Split 				RepeatedKFold</a:t>
            </a:r>
          </a:p>
          <a:p>
            <a:endParaRPr lang="en-US" dirty="0"/>
          </a:p>
          <a:p>
            <a:endParaRPr lang="en-US" dirty="0"/>
          </a:p>
          <a:p>
            <a:endParaRPr lang="en-US" dirty="0"/>
          </a:p>
          <a:p>
            <a:endParaRPr lang="en-US" dirty="0"/>
          </a:p>
          <a:p>
            <a:endParaRPr lang="en-US" dirty="0"/>
          </a:p>
          <a:p>
            <a:endParaRPr lang="en-US" dirty="0"/>
          </a:p>
          <a:p>
            <a:endParaRPr lang="en-US" dirty="0"/>
          </a:p>
          <a:p>
            <a:endParaRPr lang="en-US" sz="2300" dirty="0"/>
          </a:p>
          <a:p>
            <a:r>
              <a:rPr lang="en-US" sz="2300" dirty="0"/>
              <a:t>In case of stability, we can see that all the models representing very similar performance in both Train-Test Split and RepeatedKFold cross validation techniques. This can be summarized that all these models are stable.</a:t>
            </a:r>
            <a:endParaRPr lang="en-CA" sz="2300" dirty="0"/>
          </a:p>
        </p:txBody>
      </p:sp>
      <p:sp>
        <p:nvSpPr>
          <p:cNvPr id="4" name="Date Placeholder 3">
            <a:extLst>
              <a:ext uri="{FF2B5EF4-FFF2-40B4-BE49-F238E27FC236}">
                <a16:creationId xmlns:a16="http://schemas.microsoft.com/office/drawing/2014/main" id="{44099127-2775-AE3E-A25D-A708633A900D}"/>
              </a:ext>
            </a:extLst>
          </p:cNvPr>
          <p:cNvSpPr>
            <a:spLocks noGrp="1"/>
          </p:cNvSpPr>
          <p:nvPr>
            <p:ph type="dt" sz="half" idx="2"/>
          </p:nvPr>
        </p:nvSpPr>
        <p:spPr/>
        <p:txBody>
          <a:bodyPr/>
          <a:lstStyle/>
          <a:p>
            <a:fld id="{321D2AE1-B685-45A1-8C17-19D6BB8C161E}"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F50FAA8C-DEF2-351D-BC49-EA95339381DD}"/>
              </a:ext>
            </a:extLst>
          </p:cNvPr>
          <p:cNvSpPr>
            <a:spLocks noGrp="1"/>
          </p:cNvSpPr>
          <p:nvPr>
            <p:ph type="sldNum" sz="quarter" idx="4"/>
          </p:nvPr>
        </p:nvSpPr>
        <p:spPr/>
        <p:txBody>
          <a:bodyPr/>
          <a:lstStyle/>
          <a:p>
            <a:fld id="{E1497D35-93D5-5047-9160-8F9C97C9D015}" type="slidenum">
              <a:rPr lang="en-US" smtClean="0"/>
              <a:pPr/>
              <a:t>16</a:t>
            </a:fld>
            <a:endParaRPr lang="en-US" dirty="0"/>
          </a:p>
        </p:txBody>
      </p:sp>
      <p:pic>
        <p:nvPicPr>
          <p:cNvPr id="7" name="Picture 6" descr="Chart, bar chart, histogram&#10;&#10;Description automatically generated">
            <a:extLst>
              <a:ext uri="{FF2B5EF4-FFF2-40B4-BE49-F238E27FC236}">
                <a16:creationId xmlns:a16="http://schemas.microsoft.com/office/drawing/2014/main" id="{5FBA2928-2D46-5DCB-869A-5086BFC61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04" y="1996751"/>
            <a:ext cx="3901778" cy="2578248"/>
          </a:xfrm>
          <a:prstGeom prst="rect">
            <a:avLst/>
          </a:prstGeom>
        </p:spPr>
      </p:pic>
      <p:pic>
        <p:nvPicPr>
          <p:cNvPr id="9" name="Picture 8" descr="Chart, bar chart, histogram&#10;&#10;Description automatically generated">
            <a:extLst>
              <a:ext uri="{FF2B5EF4-FFF2-40B4-BE49-F238E27FC236}">
                <a16:creationId xmlns:a16="http://schemas.microsoft.com/office/drawing/2014/main" id="{D4A0A60E-AB69-AE96-6F3E-C89289B64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917" y="1996751"/>
            <a:ext cx="3977985" cy="2578248"/>
          </a:xfrm>
          <a:prstGeom prst="rect">
            <a:avLst/>
          </a:prstGeom>
        </p:spPr>
      </p:pic>
    </p:spTree>
    <p:extLst>
      <p:ext uri="{BB962C8B-B14F-4D97-AF65-F5344CB8AC3E}">
        <p14:creationId xmlns:p14="http://schemas.microsoft.com/office/powerpoint/2010/main" val="248682889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22B6F-6AB7-6EB0-3997-DAAF634A52BD}"/>
              </a:ext>
            </a:extLst>
          </p:cNvPr>
          <p:cNvSpPr>
            <a:spLocks noGrp="1"/>
          </p:cNvSpPr>
          <p:nvPr>
            <p:ph type="title"/>
          </p:nvPr>
        </p:nvSpPr>
        <p:spPr>
          <a:xfrm>
            <a:off x="365568" y="383084"/>
            <a:ext cx="8444818" cy="661945"/>
          </a:xfrm>
        </p:spPr>
        <p:txBody>
          <a:bodyPr/>
          <a:lstStyle/>
          <a:p>
            <a:r>
              <a:rPr lang="en-CA" dirty="0"/>
              <a:t>Confusion Matrix : Random Forest Classifier</a:t>
            </a:r>
          </a:p>
        </p:txBody>
      </p:sp>
      <p:pic>
        <p:nvPicPr>
          <p:cNvPr id="7" name="Content Placeholder 6" descr="Chart, treemap chart&#10;&#10;Description automatically generated">
            <a:extLst>
              <a:ext uri="{FF2B5EF4-FFF2-40B4-BE49-F238E27FC236}">
                <a16:creationId xmlns:a16="http://schemas.microsoft.com/office/drawing/2014/main" id="{AA5F8F8C-67E9-5359-3DAC-66470D21AA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41514" y="875745"/>
            <a:ext cx="3130682" cy="2582292"/>
          </a:xfrm>
        </p:spPr>
      </p:pic>
      <p:sp>
        <p:nvSpPr>
          <p:cNvPr id="4" name="Date Placeholder 3">
            <a:extLst>
              <a:ext uri="{FF2B5EF4-FFF2-40B4-BE49-F238E27FC236}">
                <a16:creationId xmlns:a16="http://schemas.microsoft.com/office/drawing/2014/main" id="{827B62B9-BE21-8F36-255F-388265457A44}"/>
              </a:ext>
            </a:extLst>
          </p:cNvPr>
          <p:cNvSpPr>
            <a:spLocks noGrp="1"/>
          </p:cNvSpPr>
          <p:nvPr>
            <p:ph type="dt" sz="half" idx="2"/>
          </p:nvPr>
        </p:nvSpPr>
        <p:spPr/>
        <p:txBody>
          <a:bodyPr/>
          <a:lstStyle/>
          <a:p>
            <a:fld id="{321D2AE1-B685-45A1-8C17-19D6BB8C161E}" type="datetime4">
              <a:rPr lang="en-US" smtClean="0"/>
              <a:t>November 14, 2022</a:t>
            </a:fld>
            <a:r>
              <a:rPr lang="en-CA"/>
              <a:t>     |</a:t>
            </a:r>
            <a:endParaRPr lang="en-US" dirty="0"/>
          </a:p>
        </p:txBody>
      </p:sp>
      <p:sp>
        <p:nvSpPr>
          <p:cNvPr id="5" name="Slide Number Placeholder 4">
            <a:extLst>
              <a:ext uri="{FF2B5EF4-FFF2-40B4-BE49-F238E27FC236}">
                <a16:creationId xmlns:a16="http://schemas.microsoft.com/office/drawing/2014/main" id="{B6161FF9-DAAC-FE98-DA1D-60BD30283DC3}"/>
              </a:ext>
            </a:extLst>
          </p:cNvPr>
          <p:cNvSpPr>
            <a:spLocks noGrp="1"/>
          </p:cNvSpPr>
          <p:nvPr>
            <p:ph type="sldNum" sz="quarter" idx="4"/>
          </p:nvPr>
        </p:nvSpPr>
        <p:spPr/>
        <p:txBody>
          <a:bodyPr/>
          <a:lstStyle/>
          <a:p>
            <a:fld id="{E1497D35-93D5-5047-9160-8F9C97C9D015}" type="slidenum">
              <a:rPr lang="en-US" smtClean="0"/>
              <a:pPr/>
              <a:t>17</a:t>
            </a:fld>
            <a:endParaRPr lang="en-US" dirty="0"/>
          </a:p>
        </p:txBody>
      </p:sp>
      <p:pic>
        <p:nvPicPr>
          <p:cNvPr id="9" name="Picture 8" descr="Chart, treemap chart&#10;&#10;Description automatically generated">
            <a:extLst>
              <a:ext uri="{FF2B5EF4-FFF2-40B4-BE49-F238E27FC236}">
                <a16:creationId xmlns:a16="http://schemas.microsoft.com/office/drawing/2014/main" id="{D4ECC82B-D0C1-EED2-F938-E8D977C07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807" y="3590960"/>
            <a:ext cx="3096389" cy="2704086"/>
          </a:xfrm>
          <a:prstGeom prst="rect">
            <a:avLst/>
          </a:prstGeom>
        </p:spPr>
      </p:pic>
      <p:sp>
        <p:nvSpPr>
          <p:cNvPr id="10" name="TextBox 9">
            <a:extLst>
              <a:ext uri="{FF2B5EF4-FFF2-40B4-BE49-F238E27FC236}">
                <a16:creationId xmlns:a16="http://schemas.microsoft.com/office/drawing/2014/main" id="{465298F4-E8F5-EB12-F317-2C3FEAEF8DA7}"/>
              </a:ext>
            </a:extLst>
          </p:cNvPr>
          <p:cNvSpPr txBox="1"/>
          <p:nvPr/>
        </p:nvSpPr>
        <p:spPr>
          <a:xfrm>
            <a:off x="807359" y="1205210"/>
            <a:ext cx="4016567" cy="4524315"/>
          </a:xfrm>
          <a:prstGeom prst="rect">
            <a:avLst/>
          </a:prstGeom>
          <a:noFill/>
        </p:spPr>
        <p:txBody>
          <a:bodyPr wrap="square" rtlCol="0">
            <a:spAutoFit/>
          </a:bodyPr>
          <a:lstStyle/>
          <a:p>
            <a:r>
              <a:rPr lang="en-CA" dirty="0"/>
              <a:t>Accuracy = 0.83</a:t>
            </a:r>
          </a:p>
          <a:p>
            <a:endParaRPr lang="en-CA" dirty="0"/>
          </a:p>
          <a:p>
            <a:r>
              <a:rPr lang="en-CA" dirty="0"/>
              <a:t>Error Rate = 0.17</a:t>
            </a:r>
          </a:p>
          <a:p>
            <a:endParaRPr lang="en-CA" dirty="0"/>
          </a:p>
          <a:p>
            <a:r>
              <a:rPr lang="en-CA" dirty="0"/>
              <a:t>True High Rate(Recall) = 0.85</a:t>
            </a:r>
          </a:p>
          <a:p>
            <a:endParaRPr lang="en-CA" dirty="0"/>
          </a:p>
          <a:p>
            <a:r>
              <a:rPr lang="en-CA" dirty="0"/>
              <a:t>True Low Rate(Specificity) =0.82</a:t>
            </a:r>
          </a:p>
          <a:p>
            <a:endParaRPr lang="en-CA" dirty="0"/>
          </a:p>
          <a:p>
            <a:r>
              <a:rPr lang="en-CA" dirty="0"/>
              <a:t>High Predicted Value(Precision) = 0.82</a:t>
            </a:r>
          </a:p>
          <a:p>
            <a:endParaRPr lang="en-CA" dirty="0"/>
          </a:p>
          <a:p>
            <a:r>
              <a:rPr lang="en-CA" dirty="0"/>
              <a:t>Low Predicted Value =0.84</a:t>
            </a:r>
          </a:p>
          <a:p>
            <a:endParaRPr lang="en-CA" dirty="0"/>
          </a:p>
          <a:p>
            <a:r>
              <a:rPr lang="en-CA" dirty="0"/>
              <a:t>F1-score = 0.83</a:t>
            </a:r>
          </a:p>
          <a:p>
            <a:endParaRPr lang="en-CA" dirty="0"/>
          </a:p>
          <a:p>
            <a:r>
              <a:rPr lang="en-CA" dirty="0"/>
              <a:t>MCC = 0.67</a:t>
            </a:r>
          </a:p>
          <a:p>
            <a:endParaRPr lang="en-CA" dirty="0"/>
          </a:p>
        </p:txBody>
      </p:sp>
    </p:spTree>
    <p:extLst>
      <p:ext uri="{BB962C8B-B14F-4D97-AF65-F5344CB8AC3E}">
        <p14:creationId xmlns:p14="http://schemas.microsoft.com/office/powerpoint/2010/main" val="153053954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5A43-53DD-26AF-6301-BD7EBF99AF77}"/>
              </a:ext>
            </a:extLst>
          </p:cNvPr>
          <p:cNvSpPr>
            <a:spLocks noGrp="1"/>
          </p:cNvSpPr>
          <p:nvPr>
            <p:ph type="title"/>
          </p:nvPr>
        </p:nvSpPr>
        <p:spPr/>
        <p:txBody>
          <a:bodyPr/>
          <a:lstStyle/>
          <a:p>
            <a:r>
              <a:rPr lang="en-CA" dirty="0"/>
              <a:t>Conclusion &amp; Future Improvement</a:t>
            </a:r>
          </a:p>
        </p:txBody>
      </p:sp>
      <p:sp>
        <p:nvSpPr>
          <p:cNvPr id="3" name="Content Placeholder 2">
            <a:extLst>
              <a:ext uri="{FF2B5EF4-FFF2-40B4-BE49-F238E27FC236}">
                <a16:creationId xmlns:a16="http://schemas.microsoft.com/office/drawing/2014/main" id="{575EF49A-244C-46AD-1FBA-F53FF3ACB3AA}"/>
              </a:ext>
            </a:extLst>
          </p:cNvPr>
          <p:cNvSpPr>
            <a:spLocks noGrp="1"/>
          </p:cNvSpPr>
          <p:nvPr>
            <p:ph idx="1"/>
          </p:nvPr>
        </p:nvSpPr>
        <p:spPr>
          <a:xfrm>
            <a:off x="333614" y="952688"/>
            <a:ext cx="8444818" cy="4608357"/>
          </a:xfrm>
        </p:spPr>
        <p:txBody>
          <a:bodyPr>
            <a:noAutofit/>
          </a:bodyPr>
          <a:lstStyle/>
          <a:p>
            <a:r>
              <a:rPr lang="en-US" sz="2100" dirty="0"/>
              <a:t>The focus of this project was to investigate the most important features that effects the income levels. Some of the most important ones are: </a:t>
            </a:r>
          </a:p>
          <a:p>
            <a:pPr marL="0" indent="0">
              <a:buNone/>
            </a:pPr>
            <a:endParaRPr lang="en-US" sz="2100" b="1" dirty="0"/>
          </a:p>
          <a:p>
            <a:pPr marL="0" indent="0">
              <a:buNone/>
            </a:pPr>
            <a:r>
              <a:rPr lang="en-US" sz="2100" b="1" dirty="0"/>
              <a:t>Education, major occupation, state income tax liability, household and family status, total number of working persons,</a:t>
            </a:r>
            <a:r>
              <a:rPr lang="en-US" sz="2100" dirty="0"/>
              <a:t> </a:t>
            </a:r>
            <a:r>
              <a:rPr lang="en-US" sz="2100" b="1" dirty="0"/>
              <a:t>sex, age, major industry, dividends income, capital gain, class of worker, and full/part-time status</a:t>
            </a:r>
            <a:r>
              <a:rPr lang="en-US" sz="2100" dirty="0"/>
              <a:t>. </a:t>
            </a:r>
          </a:p>
          <a:p>
            <a:pPr marL="0" indent="0">
              <a:buNone/>
            </a:pPr>
            <a:endParaRPr lang="en-US" sz="2100" dirty="0"/>
          </a:p>
          <a:p>
            <a:pPr marL="0" indent="0">
              <a:buNone/>
            </a:pPr>
            <a:endParaRPr lang="en-US" sz="2100" dirty="0"/>
          </a:p>
          <a:p>
            <a:r>
              <a:rPr lang="en-US" sz="2100" dirty="0"/>
              <a:t>The findings also show that removing highly correlated attributes in the Filter method is the worst performer here since all the models showed consistently low effectiveness. The models’ performance on each subgroup selected by other Feature Selection methods are similar. </a:t>
            </a:r>
          </a:p>
        </p:txBody>
      </p:sp>
      <p:sp>
        <p:nvSpPr>
          <p:cNvPr id="4" name="Date Placeholder 3">
            <a:extLst>
              <a:ext uri="{FF2B5EF4-FFF2-40B4-BE49-F238E27FC236}">
                <a16:creationId xmlns:a16="http://schemas.microsoft.com/office/drawing/2014/main" id="{18D33BB7-8451-BBCC-BFE9-3D9AB181086A}"/>
              </a:ext>
            </a:extLst>
          </p:cNvPr>
          <p:cNvSpPr>
            <a:spLocks noGrp="1"/>
          </p:cNvSpPr>
          <p:nvPr>
            <p:ph type="dt" sz="half" idx="2"/>
          </p:nvPr>
        </p:nvSpPr>
        <p:spPr/>
        <p:txBody>
          <a:bodyPr/>
          <a:lstStyle/>
          <a:p>
            <a:fld id="{321D2AE1-B685-45A1-8C17-19D6BB8C161E}"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FBD82821-EAFC-9C9C-2641-E65E110CED5A}"/>
              </a:ext>
            </a:extLst>
          </p:cNvPr>
          <p:cNvSpPr>
            <a:spLocks noGrp="1"/>
          </p:cNvSpPr>
          <p:nvPr>
            <p:ph type="sldNum" sz="quarter" idx="4"/>
          </p:nvPr>
        </p:nvSpPr>
        <p:spPr/>
        <p:txBody>
          <a:bodyPr/>
          <a:lstStyle/>
          <a:p>
            <a:fld id="{E1497D35-93D5-5047-9160-8F9C97C9D015}" type="slidenum">
              <a:rPr lang="en-US" smtClean="0"/>
              <a:pPr/>
              <a:t>18</a:t>
            </a:fld>
            <a:endParaRPr lang="en-US" dirty="0"/>
          </a:p>
        </p:txBody>
      </p:sp>
    </p:spTree>
    <p:extLst>
      <p:ext uri="{BB962C8B-B14F-4D97-AF65-F5344CB8AC3E}">
        <p14:creationId xmlns:p14="http://schemas.microsoft.com/office/powerpoint/2010/main" val="18491233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4A2DC2-D0CE-6B4E-280B-574E772C616E}"/>
              </a:ext>
            </a:extLst>
          </p:cNvPr>
          <p:cNvSpPr>
            <a:spLocks noGrp="1"/>
          </p:cNvSpPr>
          <p:nvPr>
            <p:ph idx="1"/>
          </p:nvPr>
        </p:nvSpPr>
        <p:spPr>
          <a:xfrm>
            <a:off x="365568" y="718458"/>
            <a:ext cx="8444818" cy="4963886"/>
          </a:xfrm>
        </p:spPr>
        <p:txBody>
          <a:bodyPr>
            <a:noAutofit/>
          </a:bodyPr>
          <a:lstStyle/>
          <a:p>
            <a:pPr algn="just"/>
            <a:r>
              <a:rPr lang="en-US" sz="2100" dirty="0"/>
              <a:t>Lastly, five machine learning algorithms were evaluated to identify the most efficient and best performing model. Five different performance metrics were used to evaluate and validate the effectiveness of the models. Random Forest is the best effective model. Even though Naïve Bayes is most efficient but low in effectiveness. In terms of stability, all the models are stable. </a:t>
            </a:r>
            <a:endParaRPr lang="en-CA" sz="2100" dirty="0"/>
          </a:p>
          <a:p>
            <a:pPr algn="just"/>
            <a:endParaRPr lang="en-US" sz="2100" dirty="0"/>
          </a:p>
          <a:p>
            <a:pPr marL="0" indent="0" algn="just">
              <a:buNone/>
            </a:pPr>
            <a:r>
              <a:rPr lang="en-US" sz="2100" dirty="0"/>
              <a:t>	We can see even on the top 16 attributes, the best performer Random Forest gave accuracy, Precision, Recall, and F1-score only 84% and 83% ( and MCC 69% and 67%) for T/T Split and ReapeatedKFold respectively. To improve the effectiveness, more income related attributes can be added in the dataset from the source. In addition, instead of taking percentiles for income categories, we can try setting a threshold for income levels to achieve more effective results.</a:t>
            </a:r>
            <a:endParaRPr lang="en-CA" sz="2100" dirty="0"/>
          </a:p>
        </p:txBody>
      </p:sp>
      <p:sp>
        <p:nvSpPr>
          <p:cNvPr id="4" name="Date Placeholder 3">
            <a:extLst>
              <a:ext uri="{FF2B5EF4-FFF2-40B4-BE49-F238E27FC236}">
                <a16:creationId xmlns:a16="http://schemas.microsoft.com/office/drawing/2014/main" id="{7B245344-7669-92C1-C7C2-4D06BB6E799D}"/>
              </a:ext>
            </a:extLst>
          </p:cNvPr>
          <p:cNvSpPr>
            <a:spLocks noGrp="1"/>
          </p:cNvSpPr>
          <p:nvPr>
            <p:ph type="dt" sz="half" idx="2"/>
          </p:nvPr>
        </p:nvSpPr>
        <p:spPr/>
        <p:txBody>
          <a:bodyPr/>
          <a:lstStyle/>
          <a:p>
            <a:fld id="{321D2AE1-B685-45A1-8C17-19D6BB8C161E}"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62103ED1-65DC-F0FF-1C0E-E7C2F68447B9}"/>
              </a:ext>
            </a:extLst>
          </p:cNvPr>
          <p:cNvSpPr>
            <a:spLocks noGrp="1"/>
          </p:cNvSpPr>
          <p:nvPr>
            <p:ph type="sldNum" sz="quarter" idx="4"/>
          </p:nvPr>
        </p:nvSpPr>
        <p:spPr/>
        <p:txBody>
          <a:bodyPr/>
          <a:lstStyle/>
          <a:p>
            <a:fld id="{E1497D35-93D5-5047-9160-8F9C97C9D015}" type="slidenum">
              <a:rPr lang="en-US" smtClean="0"/>
              <a:pPr/>
              <a:t>19</a:t>
            </a:fld>
            <a:endParaRPr lang="en-US" dirty="0"/>
          </a:p>
        </p:txBody>
      </p:sp>
    </p:spTree>
    <p:extLst>
      <p:ext uri="{BB962C8B-B14F-4D97-AF65-F5344CB8AC3E}">
        <p14:creationId xmlns:p14="http://schemas.microsoft.com/office/powerpoint/2010/main" val="263953244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Theme of The Project</a:t>
            </a:r>
          </a:p>
        </p:txBody>
      </p:sp>
      <p:sp>
        <p:nvSpPr>
          <p:cNvPr id="3" name="Content Placeholder 2"/>
          <p:cNvSpPr>
            <a:spLocks noGrp="1"/>
          </p:cNvSpPr>
          <p:nvPr>
            <p:ph idx="1"/>
          </p:nvPr>
        </p:nvSpPr>
        <p:spPr>
          <a:xfrm>
            <a:off x="365568" y="1481515"/>
            <a:ext cx="8444818" cy="4212639"/>
          </a:xfrm>
        </p:spPr>
        <p:txBody>
          <a:bodyPr>
            <a:normAutofit lnSpcReduction="10000"/>
          </a:bodyPr>
          <a:lstStyle/>
          <a:p>
            <a:pPr algn="just"/>
            <a:r>
              <a:rPr lang="en-US" sz="2300" dirty="0"/>
              <a:t>Since 19th century, worldwide income inequality has been constantly increasing. Governments of different countries have been trying their best to address this problem and to provide an optimal solution.</a:t>
            </a:r>
          </a:p>
          <a:p>
            <a:pPr algn="just"/>
            <a:endParaRPr lang="en-US" sz="2300" dirty="0"/>
          </a:p>
          <a:p>
            <a:pPr algn="just"/>
            <a:r>
              <a:rPr lang="en-US" sz="2300" dirty="0"/>
              <a:t>Researchers commonly analyze income distributions based on gender, ethnicity, geographic location, age, occupation, education, historical income etc. </a:t>
            </a:r>
          </a:p>
          <a:p>
            <a:pPr algn="just"/>
            <a:endParaRPr lang="en-US" sz="2300" dirty="0"/>
          </a:p>
          <a:p>
            <a:pPr algn="just"/>
            <a:r>
              <a:rPr lang="en-US" sz="2300" dirty="0"/>
              <a:t>Based on this topic, the theme of this project is Classification and Predictive Analytics.</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0F11-01BD-67A7-4C58-F55D2944AFC4}"/>
              </a:ext>
            </a:extLst>
          </p:cNvPr>
          <p:cNvSpPr>
            <a:spLocks noGrp="1"/>
          </p:cNvSpPr>
          <p:nvPr>
            <p:ph type="ctrTitle"/>
          </p:nvPr>
        </p:nvSpPr>
        <p:spPr>
          <a:xfrm>
            <a:off x="473265" y="404484"/>
            <a:ext cx="6897920" cy="4709383"/>
          </a:xfrm>
        </p:spPr>
        <p:txBody>
          <a:bodyPr/>
          <a:lstStyle/>
          <a:p>
            <a:br>
              <a:rPr lang="en-US" sz="4000" i="1" dirty="0">
                <a:solidFill>
                  <a:srgbClr val="424242"/>
                </a:solidFill>
                <a:effectLst/>
                <a:latin typeface="Roboto" panose="02000000000000000000" pitchFamily="2" charset="0"/>
              </a:rPr>
            </a:br>
            <a:r>
              <a:rPr lang="en-US" sz="4000" i="1" dirty="0">
                <a:solidFill>
                  <a:srgbClr val="424242"/>
                </a:solidFill>
                <a:effectLst/>
                <a:latin typeface="Roboto" panose="02000000000000000000" pitchFamily="2" charset="0"/>
              </a:rPr>
              <a:t>Thank you all for being here today and taking the time to patiently listen to my presentation. I wish you all a blessed day.</a:t>
            </a:r>
            <a:br>
              <a:rPr lang="en-US" b="0" i="0" dirty="0">
                <a:solidFill>
                  <a:srgbClr val="424242"/>
                </a:solidFill>
                <a:effectLst/>
                <a:latin typeface="Roboto" panose="02000000000000000000" pitchFamily="2" charset="0"/>
              </a:rPr>
            </a:br>
            <a:endParaRPr lang="en-CA" dirty="0"/>
          </a:p>
        </p:txBody>
      </p:sp>
      <p:sp>
        <p:nvSpPr>
          <p:cNvPr id="3" name="Date Placeholder 2">
            <a:extLst>
              <a:ext uri="{FF2B5EF4-FFF2-40B4-BE49-F238E27FC236}">
                <a16:creationId xmlns:a16="http://schemas.microsoft.com/office/drawing/2014/main" id="{F3115FEF-598C-9536-579D-C3B1DCDA9844}"/>
              </a:ext>
            </a:extLst>
          </p:cNvPr>
          <p:cNvSpPr>
            <a:spLocks noGrp="1"/>
          </p:cNvSpPr>
          <p:nvPr>
            <p:ph type="dt" sz="half" idx="2"/>
          </p:nvPr>
        </p:nvSpPr>
        <p:spPr/>
        <p:txBody>
          <a:bodyPr/>
          <a:lstStyle/>
          <a:p>
            <a:fld id="{A7E99A24-F02C-4FD0-8541-33EF0C918890}" type="datetime4">
              <a:rPr lang="en-US" smtClean="0"/>
              <a:t>November 14, 2022</a:t>
            </a:fld>
            <a:r>
              <a:rPr lang="en-CA"/>
              <a:t>     |</a:t>
            </a:r>
            <a:endParaRPr lang="en-US" dirty="0"/>
          </a:p>
        </p:txBody>
      </p:sp>
      <p:sp>
        <p:nvSpPr>
          <p:cNvPr id="4" name="Slide Number Placeholder 3">
            <a:extLst>
              <a:ext uri="{FF2B5EF4-FFF2-40B4-BE49-F238E27FC236}">
                <a16:creationId xmlns:a16="http://schemas.microsoft.com/office/drawing/2014/main" id="{041951D2-5B6C-4865-901E-5DF4C27CDC1C}"/>
              </a:ext>
            </a:extLst>
          </p:cNvPr>
          <p:cNvSpPr>
            <a:spLocks noGrp="1"/>
          </p:cNvSpPr>
          <p:nvPr>
            <p:ph type="sldNum" sz="quarter" idx="4"/>
          </p:nvPr>
        </p:nvSpPr>
        <p:spPr/>
        <p:txBody>
          <a:bodyPr/>
          <a:lstStyle/>
          <a:p>
            <a:fld id="{E9E0D846-2D6A-8643-B2BF-83884A821236}" type="slidenum">
              <a:rPr lang="en-US" smtClean="0"/>
              <a:pPr/>
              <a:t>20</a:t>
            </a:fld>
            <a:endParaRPr lang="en-US" dirty="0"/>
          </a:p>
        </p:txBody>
      </p:sp>
    </p:spTree>
    <p:extLst>
      <p:ext uri="{BB962C8B-B14F-4D97-AF65-F5344CB8AC3E}">
        <p14:creationId xmlns:p14="http://schemas.microsoft.com/office/powerpoint/2010/main" val="169364552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C282-2130-3706-15D8-66EBCA3989F3}"/>
              </a:ext>
            </a:extLst>
          </p:cNvPr>
          <p:cNvSpPr>
            <a:spLocks noGrp="1"/>
          </p:cNvSpPr>
          <p:nvPr>
            <p:ph type="title"/>
          </p:nvPr>
        </p:nvSpPr>
        <p:spPr/>
        <p:txBody>
          <a:bodyPr/>
          <a:lstStyle/>
          <a:p>
            <a:r>
              <a:rPr lang="en-US" dirty="0"/>
              <a:t>Research questions</a:t>
            </a:r>
            <a:endParaRPr lang="en-CA" dirty="0"/>
          </a:p>
        </p:txBody>
      </p:sp>
      <p:sp>
        <p:nvSpPr>
          <p:cNvPr id="3" name="Content Placeholder 2">
            <a:extLst>
              <a:ext uri="{FF2B5EF4-FFF2-40B4-BE49-F238E27FC236}">
                <a16:creationId xmlns:a16="http://schemas.microsoft.com/office/drawing/2014/main" id="{C66604EB-A0C9-B646-C3B5-9E1227789BDA}"/>
              </a:ext>
            </a:extLst>
          </p:cNvPr>
          <p:cNvSpPr>
            <a:spLocks noGrp="1"/>
          </p:cNvSpPr>
          <p:nvPr>
            <p:ph idx="1"/>
          </p:nvPr>
        </p:nvSpPr>
        <p:spPr/>
        <p:txBody>
          <a:bodyPr/>
          <a:lstStyle/>
          <a:p>
            <a:pPr marL="0" indent="0" algn="just">
              <a:buNone/>
            </a:pPr>
            <a:r>
              <a:rPr lang="en-US" sz="2300" dirty="0"/>
              <a:t>Following the literatures on U.S. Census Income and on different machine learning algorithms three research questions are the focus of this project: </a:t>
            </a:r>
          </a:p>
          <a:p>
            <a:pPr marL="0" indent="0" algn="just">
              <a:buNone/>
            </a:pPr>
            <a:endParaRPr lang="en-US" sz="2300" dirty="0"/>
          </a:p>
          <a:p>
            <a:pPr algn="just"/>
            <a:r>
              <a:rPr lang="en-US" sz="2300" dirty="0"/>
              <a:t>What are the major factors effecting the income levels?</a:t>
            </a:r>
          </a:p>
          <a:p>
            <a:pPr algn="just"/>
            <a:r>
              <a:rPr lang="en-US" sz="2300" dirty="0"/>
              <a:t>Which feature selection technique gives the best set of features? </a:t>
            </a:r>
          </a:p>
          <a:p>
            <a:pPr marL="0" indent="0" algn="just">
              <a:buNone/>
            </a:pPr>
            <a:r>
              <a:rPr lang="en-US" sz="2300" dirty="0"/>
              <a:t>• Which is the best model based on efficiency, effectiveness, and            </a:t>
            </a:r>
          </a:p>
          <a:p>
            <a:pPr marL="0" indent="0" algn="just">
              <a:buNone/>
            </a:pPr>
            <a:r>
              <a:rPr lang="en-US" sz="2300" dirty="0"/>
              <a:t>   stability measures?</a:t>
            </a:r>
          </a:p>
          <a:p>
            <a:pPr marL="0" indent="0">
              <a:buNone/>
            </a:pPr>
            <a:endParaRPr lang="en-CA" dirty="0"/>
          </a:p>
        </p:txBody>
      </p:sp>
      <p:sp>
        <p:nvSpPr>
          <p:cNvPr id="4" name="Date Placeholder 3">
            <a:extLst>
              <a:ext uri="{FF2B5EF4-FFF2-40B4-BE49-F238E27FC236}">
                <a16:creationId xmlns:a16="http://schemas.microsoft.com/office/drawing/2014/main" id="{432C9FB8-6FD5-40AF-9F64-0725392113AE}"/>
              </a:ext>
            </a:extLst>
          </p:cNvPr>
          <p:cNvSpPr>
            <a:spLocks noGrp="1"/>
          </p:cNvSpPr>
          <p:nvPr>
            <p:ph type="dt" sz="half" idx="2"/>
          </p:nvPr>
        </p:nvSpPr>
        <p:spPr/>
        <p:txBody>
          <a:bodyPr/>
          <a:lstStyle/>
          <a:p>
            <a:fld id="{321D2AE1-B685-45A1-8C17-19D6BB8C161E}"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C8550E59-71AA-F4FA-5B63-9425BBE407B0}"/>
              </a:ext>
            </a:extLst>
          </p:cNvPr>
          <p:cNvSpPr>
            <a:spLocks noGrp="1"/>
          </p:cNvSpPr>
          <p:nvPr>
            <p:ph type="sldNum" sz="quarter" idx="4"/>
          </p:nvPr>
        </p:nvSpPr>
        <p:spPr/>
        <p:txBody>
          <a:bodyPr/>
          <a:lstStyle/>
          <a:p>
            <a:fld id="{E1497D35-93D5-5047-9160-8F9C97C9D015}" type="slidenum">
              <a:rPr lang="en-US" smtClean="0"/>
              <a:pPr/>
              <a:t>3</a:t>
            </a:fld>
            <a:endParaRPr lang="en-US" dirty="0"/>
          </a:p>
        </p:txBody>
      </p:sp>
    </p:spTree>
    <p:extLst>
      <p:ext uri="{BB962C8B-B14F-4D97-AF65-F5344CB8AC3E}">
        <p14:creationId xmlns:p14="http://schemas.microsoft.com/office/powerpoint/2010/main" val="11731109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3D08-0C6B-48B4-32DE-F5692F8851EB}"/>
              </a:ext>
            </a:extLst>
          </p:cNvPr>
          <p:cNvSpPr>
            <a:spLocks noGrp="1"/>
          </p:cNvSpPr>
          <p:nvPr>
            <p:ph type="title"/>
          </p:nvPr>
        </p:nvSpPr>
        <p:spPr/>
        <p:txBody>
          <a:bodyPr/>
          <a:lstStyle/>
          <a:p>
            <a:r>
              <a:rPr lang="en-US" dirty="0"/>
              <a:t>Data Source and Initial Cleaning</a:t>
            </a:r>
            <a:endParaRPr lang="en-CA" dirty="0"/>
          </a:p>
        </p:txBody>
      </p:sp>
      <p:sp>
        <p:nvSpPr>
          <p:cNvPr id="3" name="Content Placeholder 2">
            <a:extLst>
              <a:ext uri="{FF2B5EF4-FFF2-40B4-BE49-F238E27FC236}">
                <a16:creationId xmlns:a16="http://schemas.microsoft.com/office/drawing/2014/main" id="{B8FA54D4-3437-0F5D-E794-02E6BB8F6824}"/>
              </a:ext>
            </a:extLst>
          </p:cNvPr>
          <p:cNvSpPr>
            <a:spLocks noGrp="1"/>
          </p:cNvSpPr>
          <p:nvPr>
            <p:ph idx="1"/>
          </p:nvPr>
        </p:nvSpPr>
        <p:spPr/>
        <p:txBody>
          <a:bodyPr>
            <a:normAutofit lnSpcReduction="10000"/>
          </a:bodyPr>
          <a:lstStyle/>
          <a:p>
            <a:r>
              <a:rPr lang="en-US" sz="2300" dirty="0"/>
              <a:t>This project would inspect the Current Population Survey Annual Social and Economic Supplement (ASEC) dataset, 2022 taken from U.S. Census Bureau website.</a:t>
            </a:r>
          </a:p>
          <a:p>
            <a:endParaRPr lang="en-US" sz="2300" dirty="0"/>
          </a:p>
          <a:p>
            <a:r>
              <a:rPr lang="en-US" sz="2300" dirty="0"/>
              <a:t>Following previous studies, 40 (8 numeric and 32 categorical) demographic and employment related variables are selected.</a:t>
            </a:r>
          </a:p>
          <a:p>
            <a:endParaRPr lang="en-US" sz="2300" dirty="0"/>
          </a:p>
          <a:p>
            <a:r>
              <a:rPr lang="en-US" sz="2300" dirty="0"/>
              <a:t>In the initial cleaning, following the “Public Use Benchmarks” of U.S. Census Bureau, people without income were excluded. Also, after removing negative incomes the dataset contains 106,534 instances. </a:t>
            </a:r>
            <a:endParaRPr lang="en-CA" sz="2300" dirty="0"/>
          </a:p>
        </p:txBody>
      </p:sp>
      <p:sp>
        <p:nvSpPr>
          <p:cNvPr id="4" name="Date Placeholder 3">
            <a:extLst>
              <a:ext uri="{FF2B5EF4-FFF2-40B4-BE49-F238E27FC236}">
                <a16:creationId xmlns:a16="http://schemas.microsoft.com/office/drawing/2014/main" id="{EC0F998F-96EA-C7FA-23D3-C28A6A9D4D0F}"/>
              </a:ext>
            </a:extLst>
          </p:cNvPr>
          <p:cNvSpPr>
            <a:spLocks noGrp="1"/>
          </p:cNvSpPr>
          <p:nvPr>
            <p:ph type="dt" sz="half" idx="2"/>
          </p:nvPr>
        </p:nvSpPr>
        <p:spPr/>
        <p:txBody>
          <a:bodyPr/>
          <a:lstStyle/>
          <a:p>
            <a:fld id="{321D2AE1-B685-45A1-8C17-19D6BB8C161E}" type="datetime4">
              <a:rPr lang="en-US" smtClean="0"/>
              <a:t>November 9, 2022</a:t>
            </a:fld>
            <a:r>
              <a:rPr lang="en-CA" dirty="0"/>
              <a:t>     |</a:t>
            </a:r>
            <a:endParaRPr lang="en-US" dirty="0"/>
          </a:p>
        </p:txBody>
      </p:sp>
      <p:sp>
        <p:nvSpPr>
          <p:cNvPr id="5" name="Slide Number Placeholder 4">
            <a:extLst>
              <a:ext uri="{FF2B5EF4-FFF2-40B4-BE49-F238E27FC236}">
                <a16:creationId xmlns:a16="http://schemas.microsoft.com/office/drawing/2014/main" id="{E929BF0B-3DDC-457E-F813-6FF5F01B35B0}"/>
              </a:ext>
            </a:extLst>
          </p:cNvPr>
          <p:cNvSpPr>
            <a:spLocks noGrp="1"/>
          </p:cNvSpPr>
          <p:nvPr>
            <p:ph type="sldNum" sz="quarter" idx="4"/>
          </p:nvPr>
        </p:nvSpPr>
        <p:spPr/>
        <p:txBody>
          <a:bodyPr/>
          <a:lstStyle/>
          <a:p>
            <a:fld id="{E1497D35-93D5-5047-9160-8F9C97C9D015}" type="slidenum">
              <a:rPr lang="en-US" smtClean="0"/>
              <a:pPr/>
              <a:t>4</a:t>
            </a:fld>
            <a:endParaRPr lang="en-US" dirty="0"/>
          </a:p>
        </p:txBody>
      </p:sp>
    </p:spTree>
    <p:extLst>
      <p:ext uri="{BB962C8B-B14F-4D97-AF65-F5344CB8AC3E}">
        <p14:creationId xmlns:p14="http://schemas.microsoft.com/office/powerpoint/2010/main" val="342195585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3237-F52D-5C55-7E8A-587CDD996D82}"/>
              </a:ext>
            </a:extLst>
          </p:cNvPr>
          <p:cNvSpPr>
            <a:spLocks noGrp="1"/>
          </p:cNvSpPr>
          <p:nvPr>
            <p:ph type="title"/>
          </p:nvPr>
        </p:nvSpPr>
        <p:spPr/>
        <p:txBody>
          <a:bodyPr/>
          <a:lstStyle/>
          <a:p>
            <a:r>
              <a:rPr lang="en-CA" dirty="0"/>
              <a:t>Exploratory Data Analysis </a:t>
            </a:r>
          </a:p>
        </p:txBody>
      </p:sp>
      <p:sp>
        <p:nvSpPr>
          <p:cNvPr id="3" name="Content Placeholder 2">
            <a:extLst>
              <a:ext uri="{FF2B5EF4-FFF2-40B4-BE49-F238E27FC236}">
                <a16:creationId xmlns:a16="http://schemas.microsoft.com/office/drawing/2014/main" id="{65B04744-E0FE-3F7C-582E-B285984E11D9}"/>
              </a:ext>
            </a:extLst>
          </p:cNvPr>
          <p:cNvSpPr>
            <a:spLocks noGrp="1"/>
          </p:cNvSpPr>
          <p:nvPr>
            <p:ph idx="1"/>
          </p:nvPr>
        </p:nvSpPr>
        <p:spPr/>
        <p:txBody>
          <a:bodyPr>
            <a:normAutofit/>
          </a:bodyPr>
          <a:lstStyle/>
          <a:p>
            <a:pPr marL="0" indent="0">
              <a:buNone/>
            </a:pPr>
            <a:r>
              <a:rPr lang="en-US" sz="2300" dirty="0"/>
              <a:t>A detail Exploratory Data Analysis has been done with Panda Profiling. </a:t>
            </a:r>
          </a:p>
          <a:p>
            <a:r>
              <a:rPr lang="en-US" sz="2300" dirty="0"/>
              <a:t>Univariate Analysis : Histograms and Bar graphs </a:t>
            </a:r>
          </a:p>
          <a:p>
            <a:r>
              <a:rPr lang="en-US" sz="2300" dirty="0"/>
              <a:t>Bivariate Analysis : Pearson and Spearman's Correlation</a:t>
            </a:r>
            <a:endParaRPr lang="en-CA" sz="2300" dirty="0"/>
          </a:p>
        </p:txBody>
      </p:sp>
      <p:sp>
        <p:nvSpPr>
          <p:cNvPr id="4" name="Date Placeholder 3">
            <a:extLst>
              <a:ext uri="{FF2B5EF4-FFF2-40B4-BE49-F238E27FC236}">
                <a16:creationId xmlns:a16="http://schemas.microsoft.com/office/drawing/2014/main" id="{1CBB8736-D30D-423E-394F-39188E544566}"/>
              </a:ext>
            </a:extLst>
          </p:cNvPr>
          <p:cNvSpPr>
            <a:spLocks noGrp="1"/>
          </p:cNvSpPr>
          <p:nvPr>
            <p:ph type="dt" sz="half" idx="2"/>
          </p:nvPr>
        </p:nvSpPr>
        <p:spPr/>
        <p:txBody>
          <a:bodyPr/>
          <a:lstStyle/>
          <a:p>
            <a:fld id="{321D2AE1-B685-45A1-8C17-19D6BB8C161E}"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E742E7D9-930E-57BF-7607-F58AE99E7B85}"/>
              </a:ext>
            </a:extLst>
          </p:cNvPr>
          <p:cNvSpPr>
            <a:spLocks noGrp="1"/>
          </p:cNvSpPr>
          <p:nvPr>
            <p:ph type="sldNum" sz="quarter" idx="4"/>
          </p:nvPr>
        </p:nvSpPr>
        <p:spPr/>
        <p:txBody>
          <a:bodyPr/>
          <a:lstStyle/>
          <a:p>
            <a:fld id="{E1497D35-93D5-5047-9160-8F9C97C9D015}" type="slidenum">
              <a:rPr lang="en-US" smtClean="0"/>
              <a:pPr/>
              <a:t>5</a:t>
            </a:fld>
            <a:endParaRPr lang="en-US" dirty="0"/>
          </a:p>
        </p:txBody>
      </p:sp>
      <p:pic>
        <p:nvPicPr>
          <p:cNvPr id="28" name="Picture 27" descr="Graphical user interface&#10;&#10;Description automatically generated">
            <a:extLst>
              <a:ext uri="{FF2B5EF4-FFF2-40B4-BE49-F238E27FC236}">
                <a16:creationId xmlns:a16="http://schemas.microsoft.com/office/drawing/2014/main" id="{8C9BA8DF-BD15-86FE-141B-B10A58AAD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832" y="3192602"/>
            <a:ext cx="4312083" cy="2962665"/>
          </a:xfrm>
          <a:prstGeom prst="rect">
            <a:avLst/>
          </a:prstGeom>
        </p:spPr>
      </p:pic>
    </p:spTree>
    <p:extLst>
      <p:ext uri="{BB962C8B-B14F-4D97-AF65-F5344CB8AC3E}">
        <p14:creationId xmlns:p14="http://schemas.microsoft.com/office/powerpoint/2010/main" val="318756527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Chart, line chart&#10;&#10;Description automatically generated">
            <a:extLst>
              <a:ext uri="{FF2B5EF4-FFF2-40B4-BE49-F238E27FC236}">
                <a16:creationId xmlns:a16="http://schemas.microsoft.com/office/drawing/2014/main" id="{ACE57AAD-51E6-2898-8855-993B74D72C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1150" y="3579320"/>
            <a:ext cx="4160838" cy="2726267"/>
          </a:xfrm>
        </p:spPr>
      </p:pic>
      <p:pic>
        <p:nvPicPr>
          <p:cNvPr id="8" name="Content Placeholder 7" descr="Chart, line chart&#10;&#10;Description automatically generated">
            <a:extLst>
              <a:ext uri="{FF2B5EF4-FFF2-40B4-BE49-F238E27FC236}">
                <a16:creationId xmlns:a16="http://schemas.microsoft.com/office/drawing/2014/main" id="{ADD4600D-A06B-EA4C-C1F6-DB3A50F35662}"/>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tretch/>
        </p:blipFill>
        <p:spPr>
          <a:xfrm>
            <a:off x="475862" y="3579320"/>
            <a:ext cx="4205288" cy="2511594"/>
          </a:xfrm>
        </p:spPr>
      </p:pic>
      <p:sp>
        <p:nvSpPr>
          <p:cNvPr id="3" name="Title 2"/>
          <p:cNvSpPr>
            <a:spLocks noGrp="1"/>
          </p:cNvSpPr>
          <p:nvPr>
            <p:ph type="title"/>
          </p:nvPr>
        </p:nvSpPr>
        <p:spPr>
          <a:xfrm>
            <a:off x="365568" y="383085"/>
            <a:ext cx="8444818" cy="475331"/>
          </a:xfrm>
        </p:spPr>
        <p:txBody>
          <a:bodyPr anchor="t">
            <a:normAutofit/>
          </a:bodyPr>
          <a:lstStyle/>
          <a:p>
            <a:r>
              <a:rPr lang="en-CA" dirty="0"/>
              <a:t>Preparing Target Variable “Income”</a:t>
            </a: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a:xfrm>
            <a:off x="6275910" y="6155267"/>
            <a:ext cx="2072216" cy="365125"/>
          </a:xfrm>
        </p:spPr>
        <p:txBody>
          <a:bodyPr anchor="ctr">
            <a:normAutofit/>
          </a:bodyPr>
          <a:lstStyle/>
          <a:p>
            <a:pPr>
              <a:spcAft>
                <a:spcPts val="600"/>
              </a:spcAft>
            </a:pPr>
            <a:fld id="{A3ACDF52-14E7-4286-98CD-76F8E6E09C95}" type="datetime4">
              <a:rPr lang="en-US" smtClean="0"/>
              <a:pPr>
                <a:spcAft>
                  <a:spcPts val="600"/>
                </a:spcAft>
              </a:pPr>
              <a:t>November 9, 2022</a:t>
            </a:fld>
            <a:r>
              <a:rPr lang="en-CA"/>
              <a:t>     |</a:t>
            </a:r>
            <a:endParaRPr lang="en-US"/>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6</a:t>
            </a:fld>
            <a:endParaRPr lang="en-US"/>
          </a:p>
        </p:txBody>
      </p:sp>
      <p:sp>
        <p:nvSpPr>
          <p:cNvPr id="11" name="TextBox 10">
            <a:extLst>
              <a:ext uri="{FF2B5EF4-FFF2-40B4-BE49-F238E27FC236}">
                <a16:creationId xmlns:a16="http://schemas.microsoft.com/office/drawing/2014/main" id="{624C82AA-86A0-B8AC-BD64-3EEA503E3633}"/>
              </a:ext>
            </a:extLst>
          </p:cNvPr>
          <p:cNvSpPr txBox="1"/>
          <p:nvPr/>
        </p:nvSpPr>
        <p:spPr>
          <a:xfrm flipH="1">
            <a:off x="643811" y="1156996"/>
            <a:ext cx="8024327" cy="2354491"/>
          </a:xfrm>
          <a:prstGeom prst="rect">
            <a:avLst/>
          </a:prstGeom>
          <a:noFill/>
        </p:spPr>
        <p:txBody>
          <a:bodyPr wrap="square" rtlCol="0">
            <a:spAutoFit/>
          </a:bodyPr>
          <a:lstStyle/>
          <a:p>
            <a:pPr marL="342900" indent="-342900">
              <a:buFont typeface="Arial" panose="020B0604020202020204" pitchFamily="34" charset="0"/>
              <a:buChar char="•"/>
            </a:pPr>
            <a:r>
              <a:rPr lang="en-US" sz="2100" dirty="0"/>
              <a:t>Converted the dependent variable into categorical applying quantile method. </a:t>
            </a:r>
          </a:p>
          <a:p>
            <a:pPr marL="342900" indent="-342900">
              <a:buFont typeface="Arial" panose="020B0604020202020204" pitchFamily="34" charset="0"/>
              <a:buChar char="•"/>
            </a:pPr>
            <a:r>
              <a:rPr lang="en-US" sz="2100" dirty="0"/>
              <a:t>Created 2, 3, 5 and 10 categories of the target variable.</a:t>
            </a:r>
          </a:p>
          <a:p>
            <a:pPr marL="342900" indent="-342900">
              <a:buFont typeface="Arial" panose="020B0604020202020204" pitchFamily="34" charset="0"/>
              <a:buChar char="•"/>
            </a:pPr>
            <a:r>
              <a:rPr lang="en-US" sz="2100" dirty="0"/>
              <a:t>Applied five different classification algorithms: Decision Tree, Random Forest, KNN, Naive Bayes, and Logistic Regression..</a:t>
            </a:r>
          </a:p>
          <a:p>
            <a:pPr marL="342900" indent="-342900">
              <a:buFont typeface="Arial" panose="020B0604020202020204" pitchFamily="34" charset="0"/>
              <a:buChar char="•"/>
            </a:pPr>
            <a:r>
              <a:rPr lang="en-US" sz="2100" dirty="0"/>
              <a:t>The optimum number of income categories is two categories (“Low” and “High”).</a:t>
            </a:r>
            <a:endParaRPr lang="en-CA" sz="2100" dirty="0"/>
          </a:p>
        </p:txBody>
      </p:sp>
    </p:spTree>
    <p:extLst>
      <p:ext uri="{BB962C8B-B14F-4D97-AF65-F5344CB8AC3E}">
        <p14:creationId xmlns:p14="http://schemas.microsoft.com/office/powerpoint/2010/main" val="183522658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DF46-0B1B-BC63-F3DB-4D04796B96B8}"/>
              </a:ext>
            </a:extLst>
          </p:cNvPr>
          <p:cNvSpPr>
            <a:spLocks noGrp="1"/>
          </p:cNvSpPr>
          <p:nvPr>
            <p:ph type="title"/>
          </p:nvPr>
        </p:nvSpPr>
        <p:spPr/>
        <p:txBody>
          <a:bodyPr/>
          <a:lstStyle/>
          <a:p>
            <a:r>
              <a:rPr lang="en-CA" dirty="0"/>
              <a:t>Feature Engineering</a:t>
            </a:r>
          </a:p>
        </p:txBody>
      </p:sp>
      <p:sp>
        <p:nvSpPr>
          <p:cNvPr id="3" name="Content Placeholder 2">
            <a:extLst>
              <a:ext uri="{FF2B5EF4-FFF2-40B4-BE49-F238E27FC236}">
                <a16:creationId xmlns:a16="http://schemas.microsoft.com/office/drawing/2014/main" id="{C9B96CC4-4B5C-CC41-F5E9-9042E4685128}"/>
              </a:ext>
            </a:extLst>
          </p:cNvPr>
          <p:cNvSpPr>
            <a:spLocks noGrp="1"/>
          </p:cNvSpPr>
          <p:nvPr>
            <p:ph idx="1"/>
          </p:nvPr>
        </p:nvSpPr>
        <p:spPr/>
        <p:txBody>
          <a:bodyPr/>
          <a:lstStyle/>
          <a:p>
            <a:r>
              <a:rPr lang="en-US" dirty="0"/>
              <a:t>Three Feature Selection Methods applied:</a:t>
            </a:r>
          </a:p>
          <a:p>
            <a:pPr marL="0" indent="0">
              <a:buNone/>
            </a:pPr>
            <a:r>
              <a:rPr lang="en-US" dirty="0"/>
              <a:t>	1) Filter method:</a:t>
            </a:r>
          </a:p>
          <a:p>
            <a:pPr marL="0" indent="0">
              <a:buNone/>
            </a:pPr>
            <a:r>
              <a:rPr lang="en-US" dirty="0"/>
              <a:t>		Missing Value Ratio (MVR)</a:t>
            </a:r>
          </a:p>
          <a:p>
            <a:pPr marL="0" indent="0">
              <a:buNone/>
            </a:pPr>
            <a:r>
              <a:rPr lang="en-US" dirty="0"/>
              <a:t>		Mutual Information Gain (MIG)</a:t>
            </a:r>
          </a:p>
          <a:p>
            <a:pPr marL="0" indent="0">
              <a:buNone/>
            </a:pPr>
            <a:r>
              <a:rPr lang="en-US" dirty="0"/>
              <a:t>		Low Variance Filter (LVF)</a:t>
            </a:r>
          </a:p>
          <a:p>
            <a:pPr marL="0" indent="0">
              <a:buNone/>
            </a:pPr>
            <a:r>
              <a:rPr lang="en-US" dirty="0"/>
              <a:t>		Correlation Coefficient (CC)</a:t>
            </a:r>
          </a:p>
          <a:p>
            <a:pPr marL="0" indent="0">
              <a:buNone/>
            </a:pPr>
            <a:r>
              <a:rPr lang="en-US" dirty="0"/>
              <a:t>	2) Wrapper method (Forward Selection)</a:t>
            </a:r>
          </a:p>
          <a:p>
            <a:pPr marL="0" indent="0">
              <a:buNone/>
            </a:pPr>
            <a:r>
              <a:rPr lang="en-US" dirty="0"/>
              <a:t>	3) Embedded method (Sequential Feature Selection)</a:t>
            </a:r>
          </a:p>
          <a:p>
            <a:endParaRPr lang="en-CA" dirty="0"/>
          </a:p>
        </p:txBody>
      </p:sp>
      <p:sp>
        <p:nvSpPr>
          <p:cNvPr id="4" name="Date Placeholder 3">
            <a:extLst>
              <a:ext uri="{FF2B5EF4-FFF2-40B4-BE49-F238E27FC236}">
                <a16:creationId xmlns:a16="http://schemas.microsoft.com/office/drawing/2014/main" id="{B0D68E35-B6EB-0521-8519-927E3670E79F}"/>
              </a:ext>
            </a:extLst>
          </p:cNvPr>
          <p:cNvSpPr>
            <a:spLocks noGrp="1"/>
          </p:cNvSpPr>
          <p:nvPr>
            <p:ph type="dt" sz="half" idx="2"/>
          </p:nvPr>
        </p:nvSpPr>
        <p:spPr/>
        <p:txBody>
          <a:bodyPr/>
          <a:lstStyle/>
          <a:p>
            <a:fld id="{321D2AE1-B685-45A1-8C17-19D6BB8C161E}" type="datetime4">
              <a:rPr lang="en-US" smtClean="0"/>
              <a:t>November 9, 2022</a:t>
            </a:fld>
            <a:r>
              <a:rPr lang="en-CA"/>
              <a:t>     |</a:t>
            </a:r>
            <a:endParaRPr lang="en-US" dirty="0"/>
          </a:p>
        </p:txBody>
      </p:sp>
      <p:sp>
        <p:nvSpPr>
          <p:cNvPr id="5" name="Slide Number Placeholder 4">
            <a:extLst>
              <a:ext uri="{FF2B5EF4-FFF2-40B4-BE49-F238E27FC236}">
                <a16:creationId xmlns:a16="http://schemas.microsoft.com/office/drawing/2014/main" id="{8799B793-BCCA-7A39-2BA3-BABE7F78C135}"/>
              </a:ext>
            </a:extLst>
          </p:cNvPr>
          <p:cNvSpPr>
            <a:spLocks noGrp="1"/>
          </p:cNvSpPr>
          <p:nvPr>
            <p:ph type="sldNum" sz="quarter" idx="4"/>
          </p:nvPr>
        </p:nvSpPr>
        <p:spPr/>
        <p:txBody>
          <a:bodyPr/>
          <a:lstStyle/>
          <a:p>
            <a:fld id="{E1497D35-93D5-5047-9160-8F9C97C9D015}" type="slidenum">
              <a:rPr lang="en-US" smtClean="0"/>
              <a:pPr/>
              <a:t>7</a:t>
            </a:fld>
            <a:endParaRPr lang="en-US" dirty="0"/>
          </a:p>
        </p:txBody>
      </p:sp>
    </p:spTree>
    <p:extLst>
      <p:ext uri="{BB962C8B-B14F-4D97-AF65-F5344CB8AC3E}">
        <p14:creationId xmlns:p14="http://schemas.microsoft.com/office/powerpoint/2010/main" val="343043917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hart, bar chart&#10;&#10;Description automatically generated">
            <a:extLst>
              <a:ext uri="{FF2B5EF4-FFF2-40B4-BE49-F238E27FC236}">
                <a16:creationId xmlns:a16="http://schemas.microsoft.com/office/drawing/2014/main" id="{3123A5BA-1C84-829E-C01D-4415D19100FE}"/>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tretch/>
        </p:blipFill>
        <p:spPr>
          <a:xfrm>
            <a:off x="3414295" y="2016912"/>
            <a:ext cx="5339886" cy="3364127"/>
          </a:xfrm>
          <a:noFill/>
        </p:spPr>
      </p:pic>
      <p:sp>
        <p:nvSpPr>
          <p:cNvPr id="13" name="Content Placeholder 3">
            <a:extLst>
              <a:ext uri="{FF2B5EF4-FFF2-40B4-BE49-F238E27FC236}">
                <a16:creationId xmlns:a16="http://schemas.microsoft.com/office/drawing/2014/main" id="{F1845F17-3CAC-8901-FDCF-12653938BD85}"/>
              </a:ext>
            </a:extLst>
          </p:cNvPr>
          <p:cNvSpPr>
            <a:spLocks noGrp="1"/>
          </p:cNvSpPr>
          <p:nvPr>
            <p:ph idx="1"/>
          </p:nvPr>
        </p:nvSpPr>
        <p:spPr>
          <a:xfrm>
            <a:off x="365568" y="2995126"/>
            <a:ext cx="3117135" cy="2699617"/>
          </a:xfrm>
        </p:spPr>
        <p:txBody>
          <a:bodyPr/>
          <a:lstStyle/>
          <a:p>
            <a:endParaRPr lang="en-US" dirty="0"/>
          </a:p>
          <a:p>
            <a:pPr marL="0" indent="0">
              <a:buNone/>
            </a:pPr>
            <a:endParaRPr lang="en-US"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a:xfrm>
            <a:off x="5873743" y="6155267"/>
            <a:ext cx="2474383" cy="365125"/>
          </a:xfrm>
        </p:spPr>
        <p:txBody>
          <a:bodyPr anchor="ctr">
            <a:normAutofit/>
          </a:bodyPr>
          <a:lstStyle/>
          <a:p>
            <a:pPr>
              <a:spcAft>
                <a:spcPts val="600"/>
              </a:spcAft>
            </a:pPr>
            <a:fld id="{BCBA42CB-E389-4338-A8B7-EE0CBAE9CA56}" type="datetime4">
              <a:rPr lang="en-US" smtClean="0"/>
              <a:pPr>
                <a:spcAft>
                  <a:spcPts val="600"/>
                </a:spcAft>
              </a:pPr>
              <a:t>November 9, 2022</a:t>
            </a:fld>
            <a:r>
              <a:rPr lang="en-CA"/>
              <a:t>     |</a:t>
            </a:r>
            <a:endParaRPr lang="en-US"/>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9E0D846-2D6A-8643-B2BF-83884A821236}" type="slidenum">
              <a:rPr lang="en-US" smtClean="0"/>
              <a:pPr>
                <a:spcAft>
                  <a:spcPts val="600"/>
                </a:spcAft>
              </a:pPr>
              <a:t>8</a:t>
            </a:fld>
            <a:endParaRPr lang="en-US"/>
          </a:p>
        </p:txBody>
      </p:sp>
      <p:pic>
        <p:nvPicPr>
          <p:cNvPr id="11" name="Picture 10" descr="Table&#10;&#10;Description automatically generated">
            <a:extLst>
              <a:ext uri="{FF2B5EF4-FFF2-40B4-BE49-F238E27FC236}">
                <a16:creationId xmlns:a16="http://schemas.microsoft.com/office/drawing/2014/main" id="{487521AB-C107-9D55-0DDB-31477CDA0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286" y="2567308"/>
            <a:ext cx="2339543" cy="2263336"/>
          </a:xfrm>
          <a:prstGeom prst="rect">
            <a:avLst/>
          </a:prstGeom>
        </p:spPr>
      </p:pic>
      <p:sp>
        <p:nvSpPr>
          <p:cNvPr id="14" name="TextBox 13">
            <a:extLst>
              <a:ext uri="{FF2B5EF4-FFF2-40B4-BE49-F238E27FC236}">
                <a16:creationId xmlns:a16="http://schemas.microsoft.com/office/drawing/2014/main" id="{DF7713F4-03F3-919B-3511-054EAA11EA6D}"/>
              </a:ext>
            </a:extLst>
          </p:cNvPr>
          <p:cNvSpPr txBox="1"/>
          <p:nvPr/>
        </p:nvSpPr>
        <p:spPr>
          <a:xfrm>
            <a:off x="920286" y="1054709"/>
            <a:ext cx="7882931" cy="1184940"/>
          </a:xfrm>
          <a:prstGeom prst="rect">
            <a:avLst/>
          </a:prstGeom>
          <a:noFill/>
        </p:spPr>
        <p:txBody>
          <a:bodyPr wrap="square" rtlCol="0">
            <a:spAutoFit/>
          </a:bodyPr>
          <a:lstStyle/>
          <a:p>
            <a:pPr marL="0" indent="0">
              <a:buNone/>
            </a:pPr>
            <a:r>
              <a:rPr lang="en-US" sz="2500" dirty="0"/>
              <a:t>Filter method- Missing Value Ratio (MVR)</a:t>
            </a:r>
          </a:p>
          <a:p>
            <a:r>
              <a:rPr lang="en-US" sz="2100" dirty="0"/>
              <a:t>10 attributes has above 90% missing values. </a:t>
            </a:r>
          </a:p>
          <a:p>
            <a:endParaRPr lang="en-CA" sz="2500" dirty="0"/>
          </a:p>
        </p:txBody>
      </p:sp>
    </p:spTree>
    <p:extLst>
      <p:ext uri="{BB962C8B-B14F-4D97-AF65-F5344CB8AC3E}">
        <p14:creationId xmlns:p14="http://schemas.microsoft.com/office/powerpoint/2010/main" val="72546960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hart, bar chart, histogram&#10;&#10;Description automatically generated">
            <a:extLst>
              <a:ext uri="{FF2B5EF4-FFF2-40B4-BE49-F238E27FC236}">
                <a16:creationId xmlns:a16="http://schemas.microsoft.com/office/drawing/2014/main" id="{5F96CEC0-662A-665B-F646-9DF9BBAF84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590" y="2132134"/>
            <a:ext cx="8444818" cy="3377928"/>
          </a:xfrm>
          <a:noFill/>
        </p:spPr>
      </p:pic>
      <p:sp>
        <p:nvSpPr>
          <p:cNvPr id="5" name="Date Placeholder 4">
            <a:extLst>
              <a:ext uri="{FF2B5EF4-FFF2-40B4-BE49-F238E27FC236}">
                <a16:creationId xmlns:a16="http://schemas.microsoft.com/office/drawing/2014/main" id="{0FF96C8E-2843-4BC5-DE65-BCD537D1271A}"/>
              </a:ext>
            </a:extLst>
          </p:cNvPr>
          <p:cNvSpPr>
            <a:spLocks noGrp="1"/>
          </p:cNvSpPr>
          <p:nvPr>
            <p:ph type="dt" sz="half" idx="2"/>
          </p:nvPr>
        </p:nvSpPr>
        <p:spPr>
          <a:xfrm>
            <a:off x="6275910" y="6155267"/>
            <a:ext cx="2072216" cy="365125"/>
          </a:xfrm>
        </p:spPr>
        <p:txBody>
          <a:bodyPr anchor="ctr">
            <a:normAutofit/>
          </a:bodyPr>
          <a:lstStyle/>
          <a:p>
            <a:pPr>
              <a:spcAft>
                <a:spcPts val="600"/>
              </a:spcAft>
            </a:pPr>
            <a:fld id="{3D0BB221-354A-484A-903F-3F013EC2DF92}" type="datetime4">
              <a:rPr lang="en-US" smtClean="0"/>
              <a:pPr>
                <a:spcAft>
                  <a:spcPts val="600"/>
                </a:spcAft>
              </a:pPr>
              <a:t>November 9, 2022</a:t>
            </a:fld>
            <a:r>
              <a:rPr lang="en-CA"/>
              <a:t>     |</a:t>
            </a:r>
            <a:endParaRPr lang="en-US"/>
          </a:p>
        </p:txBody>
      </p:sp>
      <p:sp>
        <p:nvSpPr>
          <p:cNvPr id="6" name="Slide Number Placeholder 5">
            <a:extLst>
              <a:ext uri="{FF2B5EF4-FFF2-40B4-BE49-F238E27FC236}">
                <a16:creationId xmlns:a16="http://schemas.microsoft.com/office/drawing/2014/main" id="{3C1886C4-5CF7-C747-422A-52D95552EE46}"/>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9</a:t>
            </a:fld>
            <a:endParaRPr lang="en-US"/>
          </a:p>
        </p:txBody>
      </p:sp>
      <p:sp>
        <p:nvSpPr>
          <p:cNvPr id="9" name="TextBox 8">
            <a:extLst>
              <a:ext uri="{FF2B5EF4-FFF2-40B4-BE49-F238E27FC236}">
                <a16:creationId xmlns:a16="http://schemas.microsoft.com/office/drawing/2014/main" id="{BBA7F97D-6FC8-D604-10DB-B5DD0D8CCEEA}"/>
              </a:ext>
            </a:extLst>
          </p:cNvPr>
          <p:cNvSpPr txBox="1"/>
          <p:nvPr/>
        </p:nvSpPr>
        <p:spPr>
          <a:xfrm flipH="1">
            <a:off x="494055" y="250816"/>
            <a:ext cx="8155889" cy="1631216"/>
          </a:xfrm>
          <a:prstGeom prst="rect">
            <a:avLst/>
          </a:prstGeom>
          <a:noFill/>
        </p:spPr>
        <p:txBody>
          <a:bodyPr wrap="square" rtlCol="0">
            <a:spAutoFit/>
          </a:bodyPr>
          <a:lstStyle/>
          <a:p>
            <a:endParaRPr lang="en-US" sz="2500" dirty="0"/>
          </a:p>
          <a:p>
            <a:endParaRPr lang="en-US" sz="2500" dirty="0"/>
          </a:p>
          <a:p>
            <a:r>
              <a:rPr lang="en-US" sz="2500" dirty="0"/>
              <a:t>Filter method- Mutual Information Gain (MIG)</a:t>
            </a:r>
          </a:p>
          <a:p>
            <a:r>
              <a:rPr lang="en-US" sz="2100" dirty="0"/>
              <a:t>24 attributes are selected where MI &gt;= 0.01</a:t>
            </a:r>
            <a:endParaRPr lang="en-CA" sz="2100" dirty="0"/>
          </a:p>
        </p:txBody>
      </p:sp>
    </p:spTree>
    <p:extLst>
      <p:ext uri="{BB962C8B-B14F-4D97-AF65-F5344CB8AC3E}">
        <p14:creationId xmlns:p14="http://schemas.microsoft.com/office/powerpoint/2010/main" val="3127341985"/>
      </p:ext>
    </p:extLst>
  </p:cSld>
  <p:clrMapOvr>
    <a:masterClrMapping/>
  </p:clrMapOvr>
  <p:transition spd="slow">
    <p:push dir="u"/>
  </p:transition>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1499</Words>
  <Application>Microsoft Office PowerPoint</Application>
  <PresentationFormat>On-screen Show (4:3)</PresentationFormat>
  <Paragraphs>160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Roboto</vt:lpstr>
      <vt:lpstr>Times New Roman</vt:lpstr>
      <vt:lpstr>RyersonUniversity_MasterTemplate v1</vt:lpstr>
      <vt:lpstr>CIND820 - Big Data Analytics Project   Machine Learning Algorithms to Predict Income Level: A Comparative Study </vt:lpstr>
      <vt:lpstr>Theme of The Project</vt:lpstr>
      <vt:lpstr>Research questions</vt:lpstr>
      <vt:lpstr>Data Source and Initial Cleaning</vt:lpstr>
      <vt:lpstr>Exploratory Data Analysis </vt:lpstr>
      <vt:lpstr>Preparing Target Variable “Income”</vt:lpstr>
      <vt:lpstr>Feature Engineering</vt:lpstr>
      <vt:lpstr>PowerPoint Presentation</vt:lpstr>
      <vt:lpstr>PowerPoint Presentation</vt:lpstr>
      <vt:lpstr>PowerPoint Presentation</vt:lpstr>
      <vt:lpstr>Comparing Feature Selection Methods</vt:lpstr>
      <vt:lpstr>PowerPoint Presentation</vt:lpstr>
      <vt:lpstr>PowerPoint Presentation</vt:lpstr>
      <vt:lpstr>Top Features Selection</vt:lpstr>
      <vt:lpstr>Comparison of Machine Learning Algorithms</vt:lpstr>
      <vt:lpstr>PowerPoint Presentation</vt:lpstr>
      <vt:lpstr>Confusion Matrix : Random Forest Classifier</vt:lpstr>
      <vt:lpstr>Conclusion &amp; Future Improvement</vt:lpstr>
      <vt:lpstr>PowerPoint Presentation</vt:lpstr>
      <vt:lpstr> Thank you all for being here today and taking the time to patiently listen to my presentation. I wish you all a blessed day.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2022-11-14T19:04:19Z</dcterms:modified>
</cp:coreProperties>
</file>